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6" r:id="rId2"/>
    <p:sldId id="257" r:id="rId3"/>
    <p:sldId id="258" r:id="rId4"/>
    <p:sldId id="260"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lgn="l">
              <a:defRPr/>
            </a:lvl1pPr>
          </a:lstStyle>
          <a:p>
            <a:fld id="{8FB3E858-7ED1-4DE0-B72F-11C63E064AB5}" type="datetimeFigureOut">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1471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FB3E858-7ED1-4DE0-B72F-11C63E064AB5}" type="datetimeFigureOut">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2471214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FB3E858-7ED1-4DE0-B72F-11C63E064AB5}" type="datetimeFigureOut">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7035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FB3E858-7ED1-4DE0-B72F-11C63E064AB5}" type="datetimeFigureOut">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2574171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B3E858-7ED1-4DE0-B72F-11C63E064AB5}" type="datetimeFigureOut">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2006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FB3E858-7ED1-4DE0-B72F-11C63E064AB5}" type="datetimeFigureOut">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350526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24128" y="2967788"/>
            <a:ext cx="4754880" cy="33415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ja-JP" altLang="en-US"/>
              <a:t>マスター テキストの書式設定</a:t>
            </a:r>
          </a:p>
        </p:txBody>
      </p:sp>
      <p:sp>
        <p:nvSpPr>
          <p:cNvPr id="6" name="Content Placeholder 5"/>
          <p:cNvSpPr>
            <a:spLocks noGrp="1"/>
          </p:cNvSpPr>
          <p:nvPr>
            <p:ph sz="quarter" idx="4"/>
          </p:nvPr>
        </p:nvSpPr>
        <p:spPr>
          <a:xfrm>
            <a:off x="5990888" y="2967788"/>
            <a:ext cx="4754880" cy="33415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FB3E858-7ED1-4DE0-B72F-11C63E064AB5}" type="datetimeFigureOut">
              <a:rPr kumimoji="1" lang="ja-JP" altLang="en-US" smtClean="0"/>
              <a:t>2026/3/31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2009668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FB3E858-7ED1-4DE0-B72F-11C63E064AB5}" type="datetimeFigureOut">
              <a:rPr kumimoji="1" lang="ja-JP" altLang="en-US" smtClean="0"/>
              <a:t>2026/3/31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3515603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B3E858-7ED1-4DE0-B72F-11C63E064AB5}" type="datetimeFigureOut">
              <a:rPr kumimoji="1" lang="ja-JP" altLang="en-US" smtClean="0"/>
              <a:t>2026/3/31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2508343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ja-JP" altLang="en-US"/>
              <a:t>マスター タイトルの書式設定</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FB3E858-7ED1-4DE0-B72F-11C63E064AB5}" type="datetimeFigureOut">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spTree>
    <p:extLst>
      <p:ext uri="{BB962C8B-B14F-4D97-AF65-F5344CB8AC3E}">
        <p14:creationId xmlns:p14="http://schemas.microsoft.com/office/powerpoint/2010/main" val="1885066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FB3E858-7ED1-4DE0-B72F-11C63E064AB5}" type="datetimeFigureOut">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9B607F-2CDA-49D7-8553-9417ED403715}" type="slidenum">
              <a:rPr kumimoji="1" lang="ja-JP" altLang="en-US" smtClean="0"/>
              <a:t>‹#›</a:t>
            </a:fld>
            <a:endParaRPr kumimoji="1" lang="ja-JP" alt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5883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FB3E858-7ED1-4DE0-B72F-11C63E064AB5}" type="datetimeFigureOut">
              <a:rPr kumimoji="1" lang="ja-JP" altLang="en-US" smtClean="0"/>
              <a:t>2026/3/31</a:t>
            </a:fld>
            <a:endParaRPr kumimoji="1" lang="ja-JP" alt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kumimoji="1" lang="ja-JP" alt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59B607F-2CDA-49D7-8553-9417ED403715}" type="slidenum">
              <a:rPr kumimoji="1" lang="ja-JP" altLang="en-US" smtClean="0"/>
              <a:t>‹#›</a:t>
            </a:fld>
            <a:endParaRPr kumimoji="1" lang="ja-JP" alt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4482368"/>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80000"/>
        </a:lnSpc>
        <a:spcBef>
          <a:spcPct val="0"/>
        </a:spcBef>
        <a:buNone/>
        <a:defRPr kumimoji="1"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kumimoji="1"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FAC710-E193-96EE-8A12-CF6C4D7C8D10}"/>
              </a:ext>
            </a:extLst>
          </p:cNvPr>
          <p:cNvSpPr>
            <a:spLocks noGrp="1"/>
          </p:cNvSpPr>
          <p:nvPr>
            <p:ph type="ctrTitle"/>
          </p:nvPr>
        </p:nvSpPr>
        <p:spPr/>
        <p:txBody>
          <a:bodyPr>
            <a:normAutofit fontScale="90000"/>
          </a:bodyPr>
          <a:lstStyle/>
          <a:p>
            <a:r>
              <a:rPr kumimoji="1" lang="ja-JP" altLang="en-US" dirty="0"/>
              <a:t>居宅サービス計画作成依頼（変更）届出書等について</a:t>
            </a:r>
          </a:p>
        </p:txBody>
      </p:sp>
      <p:sp>
        <p:nvSpPr>
          <p:cNvPr id="3" name="字幕 2">
            <a:extLst>
              <a:ext uri="{FF2B5EF4-FFF2-40B4-BE49-F238E27FC236}">
                <a16:creationId xmlns:a16="http://schemas.microsoft.com/office/drawing/2014/main" id="{9E6A3E9E-47AB-F6EA-01E7-63DB0846D4CA}"/>
              </a:ext>
            </a:extLst>
          </p:cNvPr>
          <p:cNvSpPr>
            <a:spLocks noGrp="1"/>
          </p:cNvSpPr>
          <p:nvPr>
            <p:ph type="subTitle" idx="1"/>
          </p:nvPr>
        </p:nvSpPr>
        <p:spPr/>
        <p:txBody>
          <a:bodyPr>
            <a:normAutofit/>
          </a:bodyPr>
          <a:lstStyle/>
          <a:p>
            <a:endParaRPr kumimoji="1" lang="en-US" altLang="ja-JP" dirty="0"/>
          </a:p>
          <a:p>
            <a:endParaRPr lang="en-US" altLang="ja-JP" dirty="0"/>
          </a:p>
          <a:p>
            <a:r>
              <a:rPr kumimoji="1" lang="ja-JP" altLang="en-US" dirty="0"/>
              <a:t>小美玉市　介護福祉課</a:t>
            </a:r>
          </a:p>
        </p:txBody>
      </p:sp>
    </p:spTree>
    <p:extLst>
      <p:ext uri="{BB962C8B-B14F-4D97-AF65-F5344CB8AC3E}">
        <p14:creationId xmlns:p14="http://schemas.microsoft.com/office/powerpoint/2010/main" val="3065825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B75609-F914-967A-4D44-B9EF6D2782FE}"/>
              </a:ext>
            </a:extLst>
          </p:cNvPr>
          <p:cNvSpPr>
            <a:spLocks noGrp="1"/>
          </p:cNvSpPr>
          <p:nvPr>
            <p:ph type="title"/>
          </p:nvPr>
        </p:nvSpPr>
        <p:spPr/>
        <p:txBody>
          <a:bodyPr/>
          <a:lstStyle/>
          <a:p>
            <a:r>
              <a:rPr kumimoji="1" lang="ja-JP" altLang="en-US" dirty="0"/>
              <a:t>居宅届出を速やかに提出しましょう</a:t>
            </a:r>
          </a:p>
        </p:txBody>
      </p:sp>
      <p:sp>
        <p:nvSpPr>
          <p:cNvPr id="3" name="コンテンツ プレースホルダー 2">
            <a:extLst>
              <a:ext uri="{FF2B5EF4-FFF2-40B4-BE49-F238E27FC236}">
                <a16:creationId xmlns:a16="http://schemas.microsoft.com/office/drawing/2014/main" id="{32A99F64-3005-70CE-67D7-54D7B5CA1EE7}"/>
              </a:ext>
            </a:extLst>
          </p:cNvPr>
          <p:cNvSpPr>
            <a:spLocks noGrp="1"/>
          </p:cNvSpPr>
          <p:nvPr>
            <p:ph idx="1"/>
          </p:nvPr>
        </p:nvSpPr>
        <p:spPr>
          <a:xfrm>
            <a:off x="1024128" y="2286000"/>
            <a:ext cx="10145317" cy="3986784"/>
          </a:xfrm>
        </p:spPr>
        <p:txBody>
          <a:bodyPr>
            <a:normAutofit fontScale="92500" lnSpcReduction="10000"/>
          </a:bodyPr>
          <a:lstStyle/>
          <a:p>
            <a:r>
              <a:rPr kumimoji="1" lang="ja-JP" altLang="en-US" dirty="0"/>
              <a:t>居宅届出の提出が必要なタイミング</a:t>
            </a:r>
            <a:endParaRPr kumimoji="1" lang="en-US" altLang="ja-JP" dirty="0"/>
          </a:p>
          <a:p>
            <a:r>
              <a:rPr lang="ja-JP" altLang="en-US" dirty="0"/>
              <a:t>　・被保険者が初めて在宅介護サービスを利用するとき</a:t>
            </a:r>
            <a:endParaRPr lang="en-US" altLang="ja-JP" dirty="0"/>
          </a:p>
          <a:p>
            <a:r>
              <a:rPr lang="ja-JP" altLang="en-US" dirty="0"/>
              <a:t>　・今までとは異なる支援事業所にケアプランの作成を依頼することと</a:t>
            </a:r>
            <a:endParaRPr lang="en-US" altLang="ja-JP" dirty="0"/>
          </a:p>
          <a:p>
            <a:r>
              <a:rPr lang="ja-JP" altLang="en-US" dirty="0"/>
              <a:t>　　なったとき</a:t>
            </a:r>
            <a:endParaRPr lang="en-US" altLang="ja-JP" dirty="0"/>
          </a:p>
          <a:p>
            <a:r>
              <a:rPr lang="ja-JP" altLang="en-US" dirty="0"/>
              <a:t>　・介護保険施設の退所後に居宅サービスを利用するとき</a:t>
            </a:r>
            <a:endParaRPr lang="en-US" altLang="ja-JP" dirty="0"/>
          </a:p>
          <a:p>
            <a:pPr marL="0" indent="0">
              <a:buNone/>
            </a:pPr>
            <a:r>
              <a:rPr lang="en-US" altLang="ja-JP" dirty="0"/>
              <a:t>     </a:t>
            </a:r>
            <a:r>
              <a:rPr lang="ja-JP" altLang="en-US" dirty="0"/>
              <a:t>　</a:t>
            </a:r>
            <a:r>
              <a:rPr lang="en-US" altLang="ja-JP" dirty="0"/>
              <a:t>※</a:t>
            </a:r>
            <a:r>
              <a:rPr lang="ja-JP" altLang="en-US" dirty="0"/>
              <a:t>施設入所前にケアプラン作成をしていた支援事業所であっても原則</a:t>
            </a:r>
            <a:endParaRPr lang="en-US" altLang="ja-JP" dirty="0"/>
          </a:p>
          <a:p>
            <a:pPr marL="0" indent="0">
              <a:buNone/>
            </a:pPr>
            <a:r>
              <a:rPr lang="ja-JP" altLang="en-US" dirty="0"/>
              <a:t>　　　再提出</a:t>
            </a:r>
            <a:endParaRPr lang="en-US" altLang="ja-JP" dirty="0"/>
          </a:p>
          <a:p>
            <a:pPr marL="0" indent="0">
              <a:buNone/>
            </a:pPr>
            <a:r>
              <a:rPr lang="ja-JP" altLang="en-US" dirty="0"/>
              <a:t>　・転入・転居（他市特例解除）などによるもの</a:t>
            </a:r>
            <a:endParaRPr lang="en-US" altLang="ja-JP" dirty="0"/>
          </a:p>
          <a:p>
            <a:pPr marL="0" indent="0">
              <a:buNone/>
            </a:pPr>
            <a:r>
              <a:rPr lang="ja-JP" altLang="en-US" dirty="0"/>
              <a:t>　・新規認定、更新、区分変更により、介護区分（要介護⇔要支援）が変わるときなど</a:t>
            </a:r>
            <a:endParaRPr lang="en-US" altLang="ja-JP" dirty="0"/>
          </a:p>
        </p:txBody>
      </p:sp>
    </p:spTree>
    <p:extLst>
      <p:ext uri="{BB962C8B-B14F-4D97-AF65-F5344CB8AC3E}">
        <p14:creationId xmlns:p14="http://schemas.microsoft.com/office/powerpoint/2010/main" val="3831094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65AE15-543D-EA69-04C0-4FEDA0D1D2D6}"/>
              </a:ext>
            </a:extLst>
          </p:cNvPr>
          <p:cNvSpPr>
            <a:spLocks noGrp="1"/>
          </p:cNvSpPr>
          <p:nvPr>
            <p:ph type="title"/>
          </p:nvPr>
        </p:nvSpPr>
        <p:spPr>
          <a:xfrm>
            <a:off x="955302" y="580103"/>
            <a:ext cx="9720072" cy="1220705"/>
          </a:xfrm>
        </p:spPr>
        <p:txBody>
          <a:bodyPr>
            <a:noAutofit/>
          </a:bodyPr>
          <a:lstStyle/>
          <a:p>
            <a:r>
              <a:rPr kumimoji="1" lang="ja-JP" altLang="en-US" sz="2000" dirty="0"/>
              <a:t>介護区分により作成するケアプランが異なります。</a:t>
            </a:r>
            <a:r>
              <a:rPr lang="ja-JP" altLang="en-US" sz="2000" dirty="0"/>
              <a:t>同じ支援事業所であっても依頼する内容が変われば届出が必要です。</a:t>
            </a:r>
            <a:br>
              <a:rPr lang="en-US" altLang="ja-JP" sz="2000" dirty="0"/>
            </a:br>
            <a:r>
              <a:rPr lang="ja-JP" altLang="en-US" sz="2000" dirty="0"/>
              <a:t>（</a:t>
            </a:r>
            <a:r>
              <a:rPr lang="ja-JP" altLang="en-US" sz="2000" b="1" u="sng" dirty="0"/>
              <a:t>システム標準化に伴い、下記届出書は令和</a:t>
            </a:r>
            <a:r>
              <a:rPr lang="en-US" altLang="ja-JP" sz="2000" b="1" u="sng" dirty="0"/>
              <a:t>8</a:t>
            </a:r>
            <a:r>
              <a:rPr lang="ja-JP" altLang="en-US" sz="2000" b="1" u="sng" dirty="0"/>
              <a:t>年</a:t>
            </a:r>
            <a:r>
              <a:rPr lang="en-US" altLang="ja-JP" sz="2000" b="1" u="sng" dirty="0"/>
              <a:t>4</a:t>
            </a:r>
            <a:r>
              <a:rPr lang="ja-JP" altLang="en-US" sz="2000" b="1" u="sng" dirty="0"/>
              <a:t>月</a:t>
            </a:r>
            <a:r>
              <a:rPr lang="en-US" altLang="ja-JP" sz="2000" b="1" u="sng" dirty="0"/>
              <a:t>1</a:t>
            </a:r>
            <a:r>
              <a:rPr lang="ja-JP" altLang="en-US" sz="2000" b="1" u="sng" dirty="0"/>
              <a:t>日から様式が変わります。変更後の様式については後日、ウェブサイトに掲載いたします。</a:t>
            </a:r>
            <a:r>
              <a:rPr lang="ja-JP" altLang="en-US" sz="2000" dirty="0"/>
              <a:t>）</a:t>
            </a:r>
            <a:endParaRPr kumimoji="1" lang="ja-JP" altLang="en-US" sz="2000" dirty="0"/>
          </a:p>
        </p:txBody>
      </p:sp>
      <p:sp>
        <p:nvSpPr>
          <p:cNvPr id="3" name="コンテンツ プレースホルダー 2">
            <a:extLst>
              <a:ext uri="{FF2B5EF4-FFF2-40B4-BE49-F238E27FC236}">
                <a16:creationId xmlns:a16="http://schemas.microsoft.com/office/drawing/2014/main" id="{85D41305-B6B2-693E-F56F-F217F75BF9F4}"/>
              </a:ext>
            </a:extLst>
          </p:cNvPr>
          <p:cNvSpPr>
            <a:spLocks noGrp="1"/>
          </p:cNvSpPr>
          <p:nvPr>
            <p:ph idx="1"/>
          </p:nvPr>
        </p:nvSpPr>
        <p:spPr>
          <a:xfrm>
            <a:off x="1024128" y="1800808"/>
            <a:ext cx="9510133" cy="4786604"/>
          </a:xfrm>
        </p:spPr>
        <p:txBody>
          <a:bodyPr>
            <a:normAutofit fontScale="92500" lnSpcReduction="10000"/>
          </a:bodyPr>
          <a:lstStyle/>
          <a:p>
            <a:r>
              <a:rPr kumimoji="1" lang="ja-JP" altLang="en-US" dirty="0"/>
              <a:t>①居宅介護支援事業所</a:t>
            </a:r>
            <a:endParaRPr kumimoji="1" lang="en-US" altLang="ja-JP" dirty="0"/>
          </a:p>
          <a:p>
            <a:r>
              <a:rPr kumimoji="1" lang="en-US" altLang="ja-JP" dirty="0"/>
              <a:t>【</a:t>
            </a:r>
            <a:r>
              <a:rPr lang="ja-JP" altLang="en-US" dirty="0"/>
              <a:t>要介護のとき</a:t>
            </a:r>
            <a:r>
              <a:rPr kumimoji="1" lang="en-US" altLang="ja-JP" dirty="0"/>
              <a:t>】</a:t>
            </a:r>
            <a:r>
              <a:rPr kumimoji="1" lang="ja-JP" altLang="en-US" dirty="0"/>
              <a:t>　　居宅サービス計画作成依頼（変更）届出書</a:t>
            </a:r>
            <a:endParaRPr kumimoji="1" lang="en-US" altLang="ja-JP" dirty="0"/>
          </a:p>
          <a:p>
            <a:endParaRPr kumimoji="1" lang="en-US" altLang="ja-JP" dirty="0"/>
          </a:p>
          <a:p>
            <a:r>
              <a:rPr kumimoji="1" lang="ja-JP" altLang="en-US" dirty="0"/>
              <a:t>②予防介護支援事業所</a:t>
            </a:r>
            <a:endParaRPr kumimoji="1" lang="en-US" altLang="ja-JP" dirty="0"/>
          </a:p>
          <a:p>
            <a:r>
              <a:rPr kumimoji="1" lang="en-US" altLang="ja-JP" dirty="0"/>
              <a:t>【</a:t>
            </a:r>
            <a:r>
              <a:rPr kumimoji="1" lang="ja-JP" altLang="en-US" dirty="0"/>
              <a:t>要支援のとき</a:t>
            </a:r>
            <a:r>
              <a:rPr kumimoji="1" lang="en-US" altLang="ja-JP" dirty="0"/>
              <a:t>】</a:t>
            </a:r>
            <a:r>
              <a:rPr kumimoji="1" lang="ja-JP" altLang="en-US" dirty="0"/>
              <a:t>　　介護予防サービス計画作成依頼（変更）届出書</a:t>
            </a:r>
            <a:endParaRPr kumimoji="1" lang="en-US" altLang="ja-JP" dirty="0"/>
          </a:p>
          <a:p>
            <a:endParaRPr kumimoji="1" lang="en-US" altLang="ja-JP" dirty="0"/>
          </a:p>
          <a:p>
            <a:r>
              <a:rPr lang="ja-JP" altLang="en-US" dirty="0"/>
              <a:t>③小規模多機能型居宅介護事業者</a:t>
            </a:r>
            <a:r>
              <a:rPr lang="ja-JP" altLang="en-US" u="sng" dirty="0"/>
              <a:t>（様式が２種類となります。）</a:t>
            </a:r>
            <a:endParaRPr lang="en-US" altLang="ja-JP" u="sng" dirty="0"/>
          </a:p>
          <a:p>
            <a:r>
              <a:rPr lang="en-US" altLang="ja-JP" dirty="0"/>
              <a:t>【</a:t>
            </a:r>
            <a:r>
              <a:rPr lang="ja-JP" altLang="en-US" dirty="0"/>
              <a:t>要介護のとき</a:t>
            </a:r>
            <a:r>
              <a:rPr lang="en-US" altLang="ja-JP" dirty="0"/>
              <a:t>】</a:t>
            </a:r>
            <a:r>
              <a:rPr lang="ja-JP" altLang="en-US" dirty="0"/>
              <a:t>　　居宅サービス計画作成依頼（変更）届出書</a:t>
            </a:r>
            <a:endParaRPr lang="en-US" altLang="ja-JP" dirty="0"/>
          </a:p>
          <a:p>
            <a:r>
              <a:rPr lang="ja-JP" altLang="en-US" dirty="0"/>
              <a:t>　　　　　　　　　（（看護）小規模多機能型居宅介護）</a:t>
            </a:r>
            <a:endParaRPr lang="en-US" altLang="ja-JP" dirty="0"/>
          </a:p>
          <a:p>
            <a:r>
              <a:rPr kumimoji="1" lang="en-US" altLang="ja-JP" dirty="0"/>
              <a:t>【</a:t>
            </a:r>
            <a:r>
              <a:rPr kumimoji="1" lang="ja-JP" altLang="en-US" dirty="0"/>
              <a:t>要支援のとき</a:t>
            </a:r>
            <a:r>
              <a:rPr kumimoji="1" lang="en-US" altLang="ja-JP" dirty="0"/>
              <a:t>】</a:t>
            </a:r>
            <a:r>
              <a:rPr kumimoji="1" lang="ja-JP" altLang="en-US" dirty="0"/>
              <a:t>　　介護予防サービス計画作成依頼（変更）届出書</a:t>
            </a:r>
            <a:endParaRPr kumimoji="1" lang="en-US" altLang="ja-JP" dirty="0"/>
          </a:p>
          <a:p>
            <a:r>
              <a:rPr kumimoji="1" lang="ja-JP" altLang="en-US" dirty="0"/>
              <a:t>　　　　　　　　　（（看護）小規模多機能型居宅介護）</a:t>
            </a:r>
            <a:endParaRPr kumimoji="1" lang="en-US" altLang="ja-JP" dirty="0"/>
          </a:p>
          <a:p>
            <a:endParaRPr kumimoji="1" lang="ja-JP" altLang="en-US" dirty="0"/>
          </a:p>
        </p:txBody>
      </p:sp>
    </p:spTree>
    <p:extLst>
      <p:ext uri="{BB962C8B-B14F-4D97-AF65-F5344CB8AC3E}">
        <p14:creationId xmlns:p14="http://schemas.microsoft.com/office/powerpoint/2010/main" val="3956643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5D7130-54C9-7418-3DBC-29AA0DE3A15F}"/>
              </a:ext>
            </a:extLst>
          </p:cNvPr>
          <p:cNvSpPr>
            <a:spLocks noGrp="1"/>
          </p:cNvSpPr>
          <p:nvPr>
            <p:ph type="title"/>
          </p:nvPr>
        </p:nvSpPr>
        <p:spPr/>
        <p:txBody>
          <a:bodyPr>
            <a:normAutofit fontScale="90000"/>
          </a:bodyPr>
          <a:lstStyle/>
          <a:p>
            <a:r>
              <a:rPr kumimoji="1" lang="ja-JP" altLang="en-US" dirty="0"/>
              <a:t>居宅サービス計画作成依頼届出の廃止の取扱いについて（令和</a:t>
            </a:r>
            <a:r>
              <a:rPr kumimoji="1" lang="en-US" altLang="ja-JP" dirty="0"/>
              <a:t>3</a:t>
            </a:r>
            <a:r>
              <a:rPr kumimoji="1" lang="ja-JP" altLang="en-US" dirty="0"/>
              <a:t>年度集団指導再掲）</a:t>
            </a:r>
            <a:r>
              <a:rPr kumimoji="1" lang="en-US" altLang="ja-JP" dirty="0">
                <a:highlight>
                  <a:srgbClr val="FFFF00"/>
                </a:highlight>
              </a:rPr>
              <a:t>※</a:t>
            </a:r>
            <a:r>
              <a:rPr kumimoji="1" lang="ja-JP" altLang="en-US" dirty="0">
                <a:highlight>
                  <a:srgbClr val="FFFF00"/>
                </a:highlight>
              </a:rPr>
              <a:t>訂正</a:t>
            </a:r>
          </a:p>
        </p:txBody>
      </p:sp>
      <p:sp>
        <p:nvSpPr>
          <p:cNvPr id="3" name="コンテンツ プレースホルダー 2">
            <a:extLst>
              <a:ext uri="{FF2B5EF4-FFF2-40B4-BE49-F238E27FC236}">
                <a16:creationId xmlns:a16="http://schemas.microsoft.com/office/drawing/2014/main" id="{4ED0C0CB-FA8D-CE82-993A-61CC74F3E64A}"/>
              </a:ext>
            </a:extLst>
          </p:cNvPr>
          <p:cNvSpPr>
            <a:spLocks noGrp="1"/>
          </p:cNvSpPr>
          <p:nvPr>
            <p:ph idx="1"/>
          </p:nvPr>
        </p:nvSpPr>
        <p:spPr/>
        <p:txBody>
          <a:bodyPr/>
          <a:lstStyle/>
          <a:p>
            <a:r>
              <a:rPr kumimoji="1" lang="ja-JP" altLang="en-US" dirty="0"/>
              <a:t>　被保険者又は居宅介護支援事業所からの</a:t>
            </a:r>
            <a:r>
              <a:rPr kumimoji="1" lang="ja-JP" altLang="en-US" dirty="0">
                <a:highlight>
                  <a:srgbClr val="FFFF00"/>
                </a:highlight>
              </a:rPr>
              <a:t>取下届</a:t>
            </a:r>
            <a:r>
              <a:rPr kumimoji="1" lang="ja-JP" altLang="en-US" dirty="0"/>
              <a:t>がない限り、届出は終了しません。</a:t>
            </a:r>
            <a:endParaRPr kumimoji="1" lang="en-US" altLang="ja-JP" dirty="0"/>
          </a:p>
          <a:p>
            <a:r>
              <a:rPr lang="ja-JP" altLang="en-US" dirty="0"/>
              <a:t>　要介護認定で居宅介護を受けていた方が介護保険施設に入所した場合でもそれまでの居宅介護支援事業者の届出は自動的には終了しません。また、サービスの必要がなくなった場合でも、</a:t>
            </a:r>
            <a:r>
              <a:rPr lang="ja-JP" altLang="en-US" dirty="0">
                <a:highlight>
                  <a:srgbClr val="FFFF00"/>
                </a:highlight>
              </a:rPr>
              <a:t>取下届</a:t>
            </a:r>
            <a:r>
              <a:rPr lang="ja-JP" altLang="en-US" dirty="0"/>
              <a:t>の提出がないと終了になりません。このため、介護保険被保険者証には更新されるたびに一度届出された居宅介護支援事業者の名称が記載されたままとなり、居宅介護支援事業所を変更し再度サービスを利用する被保険者の混乱を未然に防ぐためにも、居宅介護支援が終了をなった又は契約終了を満たしている場合（死亡、転出は除く）は</a:t>
            </a:r>
            <a:r>
              <a:rPr lang="ja-JP" altLang="en-US" dirty="0">
                <a:highlight>
                  <a:srgbClr val="FFFF00"/>
                </a:highlight>
              </a:rPr>
              <a:t>取下届</a:t>
            </a:r>
            <a:r>
              <a:rPr lang="ja-JP" altLang="en-US" dirty="0"/>
              <a:t>を提出してください。</a:t>
            </a:r>
            <a:endParaRPr kumimoji="1" lang="ja-JP" altLang="en-US" dirty="0"/>
          </a:p>
        </p:txBody>
      </p:sp>
    </p:spTree>
    <p:extLst>
      <p:ext uri="{BB962C8B-B14F-4D97-AF65-F5344CB8AC3E}">
        <p14:creationId xmlns:p14="http://schemas.microsoft.com/office/powerpoint/2010/main" val="3385627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96ABAC9C-646D-1437-BF2D-4BBE34B1A2CD}"/>
              </a:ext>
            </a:extLst>
          </p:cNvPr>
          <p:cNvSpPr>
            <a:spLocks noGrp="1"/>
          </p:cNvSpPr>
          <p:nvPr>
            <p:ph type="title"/>
          </p:nvPr>
        </p:nvSpPr>
        <p:spPr/>
        <p:txBody>
          <a:bodyPr>
            <a:normAutofit/>
          </a:bodyPr>
          <a:lstStyle/>
          <a:p>
            <a:r>
              <a:rPr lang="ja-JP" altLang="en-US" sz="2000" dirty="0">
                <a:latin typeface="+mn-ea"/>
                <a:ea typeface="+mn-ea"/>
              </a:rPr>
              <a:t>参考：介護保険最新情報</a:t>
            </a:r>
            <a:r>
              <a:rPr lang="en-US" altLang="ja-JP" sz="2000" dirty="0">
                <a:latin typeface="+mn-ea"/>
                <a:ea typeface="+mn-ea"/>
              </a:rPr>
              <a:t>Vol.1098 </a:t>
            </a:r>
            <a:br>
              <a:rPr lang="en-US" altLang="ja-JP" sz="2000" dirty="0">
                <a:latin typeface="+mn-ea"/>
                <a:ea typeface="+mn-ea"/>
              </a:rPr>
            </a:br>
            <a:endParaRPr lang="ja-JP" altLang="en-US" sz="2000" dirty="0">
              <a:latin typeface="+mn-ea"/>
              <a:ea typeface="+mn-ea"/>
            </a:endParaRPr>
          </a:p>
        </p:txBody>
      </p:sp>
    </p:spTree>
    <p:extLst>
      <p:ext uri="{BB962C8B-B14F-4D97-AF65-F5344CB8AC3E}">
        <p14:creationId xmlns:p14="http://schemas.microsoft.com/office/powerpoint/2010/main" val="38933716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ンテグラル">
  <a:themeElements>
    <a:clrScheme name="インテグラル">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インテグラル">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インテグラル">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253</TotalTime>
  <Words>489</Words>
  <Application>Microsoft Office PowerPoint</Application>
  <PresentationFormat>ワイド画面</PresentationFormat>
  <Paragraphs>30</Paragraphs>
  <Slides>5</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Tw Cen MT</vt:lpstr>
      <vt:lpstr>Tw Cen MT Condensed</vt:lpstr>
      <vt:lpstr>Wingdings 3</vt:lpstr>
      <vt:lpstr>インテグラル</vt:lpstr>
      <vt:lpstr>居宅サービス計画作成依頼（変更）届出書等について</vt:lpstr>
      <vt:lpstr>居宅届出を速やかに提出しましょう</vt:lpstr>
      <vt:lpstr>介護区分により作成するケアプランが異なります。同じ支援事業所であっても依頼する内容が変われば届出が必要です。 （システム標準化に伴い、下記届出書は令和8年4月1日から様式が変わります。変更後の様式については後日、ウェブサイトに掲載いたします。）</vt:lpstr>
      <vt:lpstr>居宅サービス計画作成依頼届出の廃止の取扱いについて（令和3年度集団指導再掲）※訂正</vt:lpstr>
      <vt:lpstr>参考：介護保険最新情報Vol.1098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野村 涼子</dc:creator>
  <cp:lastModifiedBy>野村 涼子</cp:lastModifiedBy>
  <cp:revision>8</cp:revision>
  <dcterms:created xsi:type="dcterms:W3CDTF">2026-03-03T07:13:41Z</dcterms:created>
  <dcterms:modified xsi:type="dcterms:W3CDTF">2026-03-31T06:42:38Z</dcterms:modified>
</cp:coreProperties>
</file>