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2" r:id="rId1"/>
  </p:sldMasterIdLst>
  <p:sldIdLst>
    <p:sldId id="256" r:id="rId2"/>
    <p:sldId id="259" r:id="rId3"/>
    <p:sldId id="260" r:id="rId4"/>
    <p:sldId id="26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0" d="100"/>
          <a:sy n="110" d="100"/>
        </p:scale>
        <p:origin x="63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78B77D3-4ED7-4576-B10B-FB9FAA598D4B}" type="datetimeFigureOut">
              <a:rPr kumimoji="1" lang="ja-JP" altLang="en-US" smtClean="0"/>
              <a:t>2026/3/9</a:t>
            </a:fld>
            <a:endParaRPr kumimoji="1" lang="ja-JP" alt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kumimoji="1" lang="ja-JP"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A5A464EA-A535-495A-80A5-5C0CF1C06B8B}" type="slidenum">
              <a:rPr kumimoji="1" lang="ja-JP" altLang="en-US" smtClean="0"/>
              <a:t>‹#›</a:t>
            </a:fld>
            <a:endParaRPr kumimoji="1" lang="ja-JP" alt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73984066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78B77D3-4ED7-4576-B10B-FB9FAA598D4B}"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5A464EA-A535-495A-80A5-5C0CF1C06B8B}" type="slidenum">
              <a:rPr kumimoji="1" lang="ja-JP" altLang="en-US" smtClean="0"/>
              <a:t>‹#›</a:t>
            </a:fld>
            <a:endParaRPr kumimoji="1" lang="ja-JP" altLang="en-US"/>
          </a:p>
        </p:txBody>
      </p:sp>
    </p:spTree>
    <p:extLst>
      <p:ext uri="{BB962C8B-B14F-4D97-AF65-F5344CB8AC3E}">
        <p14:creationId xmlns:p14="http://schemas.microsoft.com/office/powerpoint/2010/main" val="1826561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78B77D3-4ED7-4576-B10B-FB9FAA598D4B}"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5A464EA-A535-495A-80A5-5C0CF1C06B8B}" type="slidenum">
              <a:rPr kumimoji="1" lang="ja-JP" altLang="en-US" smtClean="0"/>
              <a:t>‹#›</a:t>
            </a:fld>
            <a:endParaRPr kumimoji="1" lang="ja-JP" altLang="en-US"/>
          </a:p>
        </p:txBody>
      </p:sp>
    </p:spTree>
    <p:extLst>
      <p:ext uri="{BB962C8B-B14F-4D97-AF65-F5344CB8AC3E}">
        <p14:creationId xmlns:p14="http://schemas.microsoft.com/office/powerpoint/2010/main" val="1044803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78B77D3-4ED7-4576-B10B-FB9FAA598D4B}"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5A464EA-A535-495A-80A5-5C0CF1C06B8B}" type="slidenum">
              <a:rPr kumimoji="1" lang="ja-JP" altLang="en-US" smtClean="0"/>
              <a:t>‹#›</a:t>
            </a:fld>
            <a:endParaRPr kumimoji="1" lang="ja-JP" altLang="en-US"/>
          </a:p>
        </p:txBody>
      </p:sp>
    </p:spTree>
    <p:extLst>
      <p:ext uri="{BB962C8B-B14F-4D97-AF65-F5344CB8AC3E}">
        <p14:creationId xmlns:p14="http://schemas.microsoft.com/office/powerpoint/2010/main" val="1882387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778B77D3-4ED7-4576-B10B-FB9FAA598D4B}" type="datetimeFigureOut">
              <a:rPr kumimoji="1" lang="ja-JP" altLang="en-US" smtClean="0"/>
              <a:t>2026/3/9</a:t>
            </a:fld>
            <a:endParaRPr kumimoji="1" lang="ja-JP" alt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kumimoji="1" lang="ja-JP"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A5A464EA-A535-495A-80A5-5C0CF1C06B8B}" type="slidenum">
              <a:rPr kumimoji="1" lang="ja-JP" altLang="en-US" smtClean="0"/>
              <a:t>‹#›</a:t>
            </a:fld>
            <a:endParaRPr kumimoji="1" lang="ja-JP" alt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42334187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78B77D3-4ED7-4576-B10B-FB9FAA598D4B}" type="datetimeFigureOut">
              <a:rPr kumimoji="1" lang="ja-JP" altLang="en-US" smtClean="0"/>
              <a:t>2026/3/9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5A464EA-A535-495A-80A5-5C0CF1C06B8B}" type="slidenum">
              <a:rPr kumimoji="1" lang="ja-JP" altLang="en-US" smtClean="0"/>
              <a:t>‹#›</a:t>
            </a:fld>
            <a:endParaRPr kumimoji="1" lang="ja-JP" altLang="en-US"/>
          </a:p>
        </p:txBody>
      </p:sp>
    </p:spTree>
    <p:extLst>
      <p:ext uri="{BB962C8B-B14F-4D97-AF65-F5344CB8AC3E}">
        <p14:creationId xmlns:p14="http://schemas.microsoft.com/office/powerpoint/2010/main" val="2835744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78B77D3-4ED7-4576-B10B-FB9FAA598D4B}" type="datetimeFigureOut">
              <a:rPr kumimoji="1" lang="ja-JP" altLang="en-US" smtClean="0"/>
              <a:t>2026/3/9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5A464EA-A535-495A-80A5-5C0CF1C06B8B}" type="slidenum">
              <a:rPr kumimoji="1" lang="ja-JP" altLang="en-US" smtClean="0"/>
              <a:t>‹#›</a:t>
            </a:fld>
            <a:endParaRPr kumimoji="1" lang="ja-JP" altLang="en-US"/>
          </a:p>
        </p:txBody>
      </p:sp>
    </p:spTree>
    <p:extLst>
      <p:ext uri="{BB962C8B-B14F-4D97-AF65-F5344CB8AC3E}">
        <p14:creationId xmlns:p14="http://schemas.microsoft.com/office/powerpoint/2010/main" val="2628424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78B77D3-4ED7-4576-B10B-FB9FAA598D4B}" type="datetimeFigureOut">
              <a:rPr kumimoji="1" lang="ja-JP" altLang="en-US" smtClean="0"/>
              <a:t>2026/3/9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5A464EA-A535-495A-80A5-5C0CF1C06B8B}" type="slidenum">
              <a:rPr kumimoji="1" lang="ja-JP" altLang="en-US" smtClean="0"/>
              <a:t>‹#›</a:t>
            </a:fld>
            <a:endParaRPr kumimoji="1" lang="ja-JP" altLang="en-US"/>
          </a:p>
        </p:txBody>
      </p:sp>
    </p:spTree>
    <p:extLst>
      <p:ext uri="{BB962C8B-B14F-4D97-AF65-F5344CB8AC3E}">
        <p14:creationId xmlns:p14="http://schemas.microsoft.com/office/powerpoint/2010/main" val="735952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8B77D3-4ED7-4576-B10B-FB9FAA598D4B}" type="datetimeFigureOut">
              <a:rPr kumimoji="1" lang="ja-JP" altLang="en-US" smtClean="0"/>
              <a:t>2026/3/9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5A464EA-A535-495A-80A5-5C0CF1C06B8B}" type="slidenum">
              <a:rPr kumimoji="1" lang="ja-JP" altLang="en-US" smtClean="0"/>
              <a:t>‹#›</a:t>
            </a:fld>
            <a:endParaRPr kumimoji="1" lang="ja-JP" altLang="en-US"/>
          </a:p>
        </p:txBody>
      </p:sp>
    </p:spTree>
    <p:extLst>
      <p:ext uri="{BB962C8B-B14F-4D97-AF65-F5344CB8AC3E}">
        <p14:creationId xmlns:p14="http://schemas.microsoft.com/office/powerpoint/2010/main" val="221877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78B77D3-4ED7-4576-B10B-FB9FAA598D4B}" type="datetimeFigureOut">
              <a:rPr kumimoji="1" lang="ja-JP" altLang="en-US" smtClean="0"/>
              <a:t>2026/3/9</a:t>
            </a:fld>
            <a:endParaRPr kumimoji="1" lang="ja-JP"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5A464EA-A535-495A-80A5-5C0CF1C06B8B}" type="slidenum">
              <a:rPr kumimoji="1" lang="ja-JP" altLang="en-US" smtClean="0"/>
              <a:t>‹#›</a:t>
            </a:fld>
            <a:endParaRPr kumimoji="1" lang="ja-JP"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70305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78B77D3-4ED7-4576-B10B-FB9FAA598D4B}" type="datetimeFigureOut">
              <a:rPr kumimoji="1" lang="ja-JP" altLang="en-US" smtClean="0"/>
              <a:t>2026/3/9</a:t>
            </a:fld>
            <a:endParaRPr kumimoji="1" lang="ja-JP"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5A464EA-A535-495A-80A5-5C0CF1C06B8B}" type="slidenum">
              <a:rPr kumimoji="1" lang="ja-JP" altLang="en-US" smtClean="0"/>
              <a:t>‹#›</a:t>
            </a:fld>
            <a:endParaRPr kumimoji="1" lang="ja-JP"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53861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778B77D3-4ED7-4576-B10B-FB9FAA598D4B}" type="datetimeFigureOut">
              <a:rPr kumimoji="1" lang="ja-JP" altLang="en-US" smtClean="0"/>
              <a:t>2026/3/9</a:t>
            </a:fld>
            <a:endParaRPr kumimoji="1" lang="ja-JP" alt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kumimoji="1" lang="ja-JP" alt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A5A464EA-A535-495A-80A5-5C0CF1C06B8B}" type="slidenum">
              <a:rPr kumimoji="1" lang="ja-JP" altLang="en-US" smtClean="0"/>
              <a:t>‹#›</a:t>
            </a:fld>
            <a:endParaRPr kumimoji="1" lang="ja-JP" alt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62747643"/>
      </p:ext>
    </p:extLst>
  </p:cSld>
  <p:clrMap bg1="lt1" tx1="dk1" bg2="lt2" tx2="dk2" accent1="accent1" accent2="accent2" accent3="accent3" accent4="accent4" accent5="accent5" accent6="accent6" hlink="hlink" folHlink="folHlink"/>
  <p:sldLayoutIdLst>
    <p:sldLayoutId id="2147484053" r:id="rId1"/>
    <p:sldLayoutId id="2147484054" r:id="rId2"/>
    <p:sldLayoutId id="2147484055" r:id="rId3"/>
    <p:sldLayoutId id="2147484056" r:id="rId4"/>
    <p:sldLayoutId id="2147484057" r:id="rId5"/>
    <p:sldLayoutId id="2147484058" r:id="rId6"/>
    <p:sldLayoutId id="2147484059" r:id="rId7"/>
    <p:sldLayoutId id="2147484060" r:id="rId8"/>
    <p:sldLayoutId id="2147484061" r:id="rId9"/>
    <p:sldLayoutId id="2147484062" r:id="rId10"/>
    <p:sldLayoutId id="2147484063" r:id="rId11"/>
  </p:sldLayoutIdLst>
  <p:txStyles>
    <p:titleStyle>
      <a:lvl1pPr algn="l" defTabSz="914400" rtl="0" eaLnBrk="1" latinLnBrk="0" hangingPunct="1">
        <a:lnSpc>
          <a:spcPct val="89000"/>
        </a:lnSpc>
        <a:spcBef>
          <a:spcPct val="0"/>
        </a:spcBef>
        <a:buNone/>
        <a:defRPr kumimoji="1"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kumimoji="1"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400" kern="1200" baseline="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EFA16A-DD1E-56FE-3AD3-17EB2656F209}"/>
              </a:ext>
            </a:extLst>
          </p:cNvPr>
          <p:cNvSpPr>
            <a:spLocks noGrp="1"/>
          </p:cNvSpPr>
          <p:nvPr>
            <p:ph type="ctrTitle"/>
          </p:nvPr>
        </p:nvSpPr>
        <p:spPr>
          <a:xfrm>
            <a:off x="1027611" y="1782148"/>
            <a:ext cx="9963817" cy="1580177"/>
          </a:xfrm>
        </p:spPr>
        <p:txBody>
          <a:bodyPr>
            <a:normAutofit fontScale="90000"/>
          </a:bodyPr>
          <a:lstStyle/>
          <a:p>
            <a:r>
              <a:rPr kumimoji="1" lang="ja-JP" altLang="en-US" sz="4000" dirty="0"/>
              <a:t>令和</a:t>
            </a:r>
            <a:r>
              <a:rPr kumimoji="1" lang="en-US" altLang="ja-JP" sz="4000" dirty="0"/>
              <a:t>7</a:t>
            </a:r>
            <a:r>
              <a:rPr kumimoji="1" lang="ja-JP" altLang="en-US" sz="4000" dirty="0"/>
              <a:t>年度　小美玉市新型インフルエンザ等</a:t>
            </a:r>
            <a:br>
              <a:rPr kumimoji="1" lang="en-US" altLang="ja-JP" sz="4000" dirty="0"/>
            </a:br>
            <a:r>
              <a:rPr kumimoji="1" lang="ja-JP" altLang="en-US" sz="4000" dirty="0"/>
              <a:t>対策行動計画改定のポイント</a:t>
            </a:r>
          </a:p>
        </p:txBody>
      </p:sp>
      <p:sp>
        <p:nvSpPr>
          <p:cNvPr id="3" name="字幕 2">
            <a:extLst>
              <a:ext uri="{FF2B5EF4-FFF2-40B4-BE49-F238E27FC236}">
                <a16:creationId xmlns:a16="http://schemas.microsoft.com/office/drawing/2014/main" id="{0155E1B5-AE77-0A62-9287-97FF55974BA3}"/>
              </a:ext>
            </a:extLst>
          </p:cNvPr>
          <p:cNvSpPr>
            <a:spLocks noGrp="1"/>
          </p:cNvSpPr>
          <p:nvPr>
            <p:ph type="subTitle" idx="1"/>
          </p:nvPr>
        </p:nvSpPr>
        <p:spPr>
          <a:xfrm>
            <a:off x="3965510" y="4610682"/>
            <a:ext cx="7025918" cy="1126283"/>
          </a:xfrm>
        </p:spPr>
        <p:txBody>
          <a:bodyPr>
            <a:normAutofit/>
          </a:bodyPr>
          <a:lstStyle/>
          <a:p>
            <a:endParaRPr kumimoji="1" lang="en-US" altLang="ja-JP" dirty="0"/>
          </a:p>
          <a:p>
            <a:pPr algn="r"/>
            <a:r>
              <a:rPr kumimoji="1" lang="ja-JP" altLang="en-US" dirty="0"/>
              <a:t>　</a:t>
            </a:r>
            <a:r>
              <a:rPr kumimoji="1" lang="ja-JP" altLang="en-US" sz="3200" dirty="0"/>
              <a:t>小美玉市　保健衛生部　健康増進課</a:t>
            </a:r>
          </a:p>
        </p:txBody>
      </p:sp>
    </p:spTree>
    <p:extLst>
      <p:ext uri="{BB962C8B-B14F-4D97-AF65-F5344CB8AC3E}">
        <p14:creationId xmlns:p14="http://schemas.microsoft.com/office/powerpoint/2010/main" val="268468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3D2141-9CC4-91C2-B5C4-EA222279BA13}"/>
              </a:ext>
            </a:extLst>
          </p:cNvPr>
          <p:cNvSpPr>
            <a:spLocks noGrp="1"/>
          </p:cNvSpPr>
          <p:nvPr>
            <p:ph type="title"/>
          </p:nvPr>
        </p:nvSpPr>
        <p:spPr>
          <a:xfrm>
            <a:off x="867749" y="372183"/>
            <a:ext cx="10618204" cy="1012479"/>
          </a:xfrm>
        </p:spPr>
        <p:txBody>
          <a:bodyPr>
            <a:noAutofit/>
          </a:bodyPr>
          <a:lstStyle/>
          <a:p>
            <a:pPr marR="0" lvl="0" algn="l" defTabSz="914400" rtl="0" eaLnBrk="1" fontAlgn="auto" latinLnBrk="0" hangingPunct="1">
              <a:lnSpc>
                <a:spcPct val="94000"/>
              </a:lnSpc>
              <a:spcBef>
                <a:spcPts val="1000"/>
              </a:spcBef>
              <a:spcAft>
                <a:spcPts val="200"/>
              </a:spcAft>
              <a:buClrTx/>
              <a:buSzTx/>
              <a:tabLst/>
              <a:defRPr/>
            </a:pPr>
            <a:r>
              <a:rPr kumimoji="1" lang="en-US" altLang="ja-JP" sz="2400" b="1" dirty="0">
                <a:solidFill>
                  <a:srgbClr val="7030A0"/>
                </a:solidFill>
              </a:rPr>
              <a:t>【</a:t>
            </a:r>
            <a:r>
              <a:rPr kumimoji="1" lang="ja-JP" altLang="en-US" sz="2400" b="1" dirty="0">
                <a:solidFill>
                  <a:srgbClr val="7030A0"/>
                </a:solidFill>
              </a:rPr>
              <a:t>　小美玉市新型インフルエンザ等対策行動計画主な改定のポイント　</a:t>
            </a:r>
            <a:r>
              <a:rPr kumimoji="1" lang="en-US" altLang="ja-JP" sz="2400" b="1" dirty="0">
                <a:solidFill>
                  <a:srgbClr val="7030A0"/>
                </a:solidFill>
              </a:rPr>
              <a:t>】</a:t>
            </a:r>
            <a:br>
              <a:rPr kumimoji="1" lang="en-US" altLang="ja-JP" sz="2400" b="1" dirty="0">
                <a:solidFill>
                  <a:srgbClr val="7030A0"/>
                </a:solidFill>
              </a:rPr>
            </a:br>
            <a:br>
              <a:rPr kumimoji="1" lang="en-US" altLang="ja-JP" sz="800" b="1" dirty="0">
                <a:solidFill>
                  <a:srgbClr val="7030A0"/>
                </a:solidFill>
              </a:rPr>
            </a:br>
            <a:r>
              <a:rPr kumimoji="1" lang="ja-JP" altLang="en-US" sz="1700" b="1" i="0" u="none" strike="noStrike" kern="1200" cap="none" spc="0" normalizeH="0" baseline="0" noProof="0" dirty="0">
                <a:ln>
                  <a:noFill/>
                </a:ln>
                <a:solidFill>
                  <a:srgbClr val="000000"/>
                </a:solidFill>
                <a:effectLst/>
                <a:uLnTx/>
                <a:uFillTx/>
                <a:latin typeface="Generic2-Regular"/>
                <a:ea typeface="メイリオ" panose="020B0604030504040204" pitchFamily="50" charset="-128"/>
                <a:cs typeface="+mn-cs"/>
              </a:rPr>
              <a:t>本改定では、新型コロナウイルス感染症対策の経験・課題を踏まえ、幅広い呼吸器感染症による危機にも対応できる社会をめざし、主に以下のポイントを改定するものです。</a:t>
            </a:r>
            <a:br>
              <a:rPr kumimoji="1" lang="en-US" altLang="ja-JP" sz="1700" b="1" i="0" u="none" strike="noStrike" kern="1200" cap="none" spc="0" normalizeH="0" baseline="0" noProof="0" dirty="0">
                <a:ln>
                  <a:noFill/>
                </a:ln>
                <a:solidFill>
                  <a:srgbClr val="000000"/>
                </a:solidFill>
                <a:effectLst/>
                <a:uLnTx/>
                <a:uFillTx/>
                <a:latin typeface="Generic2-Regular"/>
                <a:ea typeface="メイリオ" panose="020B0604030504040204" pitchFamily="50" charset="-128"/>
                <a:cs typeface="+mn-cs"/>
              </a:rPr>
            </a:br>
            <a:endParaRPr kumimoji="1" lang="ja-JP" altLang="en-US" sz="2400" b="1" dirty="0">
              <a:solidFill>
                <a:srgbClr val="7030A0"/>
              </a:solidFill>
            </a:endParaRPr>
          </a:p>
        </p:txBody>
      </p:sp>
      <p:sp>
        <p:nvSpPr>
          <p:cNvPr id="3" name="コンテンツ プレースホルダー 2">
            <a:extLst>
              <a:ext uri="{FF2B5EF4-FFF2-40B4-BE49-F238E27FC236}">
                <a16:creationId xmlns:a16="http://schemas.microsoft.com/office/drawing/2014/main" id="{2DE0D534-BD60-C81C-092B-86DE9CF41225}"/>
              </a:ext>
            </a:extLst>
          </p:cNvPr>
          <p:cNvSpPr>
            <a:spLocks noGrp="1"/>
          </p:cNvSpPr>
          <p:nvPr>
            <p:ph idx="1"/>
          </p:nvPr>
        </p:nvSpPr>
        <p:spPr>
          <a:xfrm>
            <a:off x="867748" y="1506583"/>
            <a:ext cx="11140751" cy="5052838"/>
          </a:xfrm>
        </p:spPr>
        <p:txBody>
          <a:bodyPr>
            <a:normAutofit fontScale="85000" lnSpcReduction="20000"/>
          </a:bodyPr>
          <a:lstStyle/>
          <a:p>
            <a:pPr marL="0" indent="0">
              <a:buNone/>
            </a:pPr>
            <a:r>
              <a:rPr kumimoji="1" lang="ja-JP" altLang="en-US" dirty="0">
                <a:latin typeface="BIZ UDPゴシック" panose="020B0400000000000000" pitchFamily="50" charset="-128"/>
                <a:ea typeface="BIZ UDPゴシック" panose="020B0400000000000000" pitchFamily="50" charset="-128"/>
              </a:rPr>
              <a:t>１</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＜平時の準備記載を充実＞</a:t>
            </a:r>
          </a:p>
          <a:p>
            <a:pPr marL="0" indent="0">
              <a:buNone/>
            </a:pPr>
            <a:r>
              <a:rPr kumimoji="1" lang="ja-JP" altLang="en-US" dirty="0">
                <a:latin typeface="BIZ UDPゴシック" panose="020B0400000000000000" pitchFamily="50" charset="-128"/>
                <a:ea typeface="BIZ UDPゴシック" panose="020B0400000000000000" pitchFamily="50" charset="-128"/>
              </a:rPr>
              <a:t>　現行「未発生期」として記載していたものを「準備期」とし、準備期の取組を充実</a:t>
            </a:r>
          </a:p>
          <a:p>
            <a:pPr marL="0" indent="0">
              <a:buNone/>
            </a:pPr>
            <a:r>
              <a:rPr kumimoji="1" lang="ja-JP" altLang="en-US" dirty="0">
                <a:latin typeface="BIZ UDPゴシック" panose="020B0400000000000000" pitchFamily="50" charset="-128"/>
                <a:ea typeface="BIZ UDPゴシック" panose="020B0400000000000000" pitchFamily="50" charset="-128"/>
              </a:rPr>
              <a:t>　現計画 ：情報収集、情報提供・共有等について記載</a:t>
            </a:r>
          </a:p>
          <a:p>
            <a:pPr marL="0" indent="0">
              <a:buNone/>
            </a:pPr>
            <a:r>
              <a:rPr kumimoji="1" lang="ja-JP" altLang="en-US" dirty="0">
                <a:latin typeface="BIZ UDPゴシック" panose="020B0400000000000000" pitchFamily="50" charset="-128"/>
                <a:ea typeface="BIZ UDPゴシック" panose="020B0400000000000000" pitchFamily="50" charset="-128"/>
              </a:rPr>
              <a:t>　新計画：ＤＸの推進、人材育成、実践的な訓練の実施等について記載</a:t>
            </a:r>
          </a:p>
          <a:p>
            <a:pPr marL="0" indent="0">
              <a:buNone/>
            </a:pPr>
            <a:r>
              <a:rPr kumimoji="1" lang="ja-JP" altLang="en-US" dirty="0">
                <a:latin typeface="BIZ UDPゴシック" panose="020B0400000000000000" pitchFamily="50" charset="-128"/>
                <a:ea typeface="BIZ UDPゴシック" panose="020B0400000000000000" pitchFamily="50" charset="-128"/>
              </a:rPr>
              <a:t>２．＜対策項目を増加＞</a:t>
            </a:r>
          </a:p>
          <a:p>
            <a:pPr marL="0" indent="0">
              <a:buNone/>
            </a:pPr>
            <a:r>
              <a:rPr kumimoji="1" lang="ja-JP" altLang="en-US" dirty="0">
                <a:latin typeface="BIZ UDPゴシック" panose="020B0400000000000000" pitchFamily="50" charset="-128"/>
                <a:ea typeface="BIZ UDPゴシック" panose="020B0400000000000000" pitchFamily="50" charset="-128"/>
              </a:rPr>
              <a:t>　現行の６項目から</a:t>
            </a:r>
            <a:r>
              <a:rPr kumimoji="1" lang="en-US" altLang="ja-JP" dirty="0">
                <a:latin typeface="BIZ UDPゴシック" panose="020B0400000000000000" pitchFamily="50" charset="-128"/>
                <a:ea typeface="BIZ UDPゴシック" panose="020B0400000000000000" pitchFamily="50" charset="-128"/>
              </a:rPr>
              <a:t>7</a:t>
            </a:r>
            <a:r>
              <a:rPr kumimoji="1" lang="ja-JP" altLang="en-US" dirty="0">
                <a:latin typeface="BIZ UDPゴシック" panose="020B0400000000000000" pitchFamily="50" charset="-128"/>
                <a:ea typeface="BIZ UDPゴシック" panose="020B0400000000000000" pitchFamily="50" charset="-128"/>
              </a:rPr>
              <a:t>項目に変更・拡充し、項目ごとに準備期・初動期・対応期の３期それぞれの対応を記載</a:t>
            </a:r>
          </a:p>
          <a:p>
            <a:pPr marL="0" indent="0">
              <a:buNone/>
            </a:pPr>
            <a:r>
              <a:rPr kumimoji="1" lang="ja-JP" altLang="en-US" dirty="0">
                <a:latin typeface="BIZ UDPゴシック" panose="020B0400000000000000" pitchFamily="50" charset="-128"/>
                <a:ea typeface="BIZ UDPゴシック" panose="020B0400000000000000" pitchFamily="50" charset="-128"/>
              </a:rPr>
              <a:t>　現計画：①実施体制</a:t>
            </a:r>
            <a:r>
              <a:rPr lang="ja-JP" altLang="en-US" dirty="0">
                <a:latin typeface="BIZ UDPゴシック" panose="020B0400000000000000" pitchFamily="50" charset="-128"/>
                <a:ea typeface="BIZ UDPゴシック" panose="020B0400000000000000" pitchFamily="50" charset="-128"/>
              </a:rPr>
              <a:t> </a:t>
            </a:r>
            <a:r>
              <a:rPr kumimoji="1" lang="ja-JP" altLang="en-US" dirty="0">
                <a:latin typeface="BIZ UDPゴシック" panose="020B0400000000000000" pitchFamily="50" charset="-128"/>
                <a:ea typeface="BIZ UDPゴシック" panose="020B0400000000000000" pitchFamily="50" charset="-128"/>
              </a:rPr>
              <a:t>②</a:t>
            </a:r>
            <a:r>
              <a:rPr lang="ja-JP" altLang="en-US" dirty="0">
                <a:latin typeface="BIZ UDPゴシック" panose="020B0400000000000000" pitchFamily="50" charset="-128"/>
                <a:ea typeface="BIZ UDPゴシック" panose="020B0400000000000000" pitchFamily="50" charset="-128"/>
              </a:rPr>
              <a:t>サーベイランス・情報収集</a:t>
            </a:r>
            <a:r>
              <a:rPr kumimoji="1" lang="ja-JP" altLang="en-US"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③情報提供・共有</a:t>
            </a:r>
            <a:r>
              <a:rPr kumimoji="1" lang="ja-JP" altLang="en-US"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④予防・まん延防止　⑤医療　</a:t>
            </a:r>
            <a:endParaRPr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　　　　　　⑥市民生活および市民経済の安定の確保</a:t>
            </a:r>
            <a:r>
              <a:rPr kumimoji="1" lang="ja-JP" altLang="en-US"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　　</a:t>
            </a:r>
            <a:r>
              <a:rPr kumimoji="1" lang="ja-JP" altLang="en-US" dirty="0">
                <a:latin typeface="BIZ UDPゴシック" panose="020B0400000000000000" pitchFamily="50" charset="-128"/>
                <a:ea typeface="BIZ UDPゴシック" panose="020B0400000000000000" pitchFamily="50" charset="-128"/>
              </a:rPr>
              <a:t>　　　　　　</a:t>
            </a:r>
          </a:p>
          <a:p>
            <a:pPr marL="0" indent="0">
              <a:buNone/>
            </a:pPr>
            <a:r>
              <a:rPr lang="ja-JP" altLang="en-US" dirty="0">
                <a:latin typeface="BIZ UDPゴシック" panose="020B0400000000000000" pitchFamily="50" charset="-128"/>
                <a:ea typeface="BIZ UDPゴシック" panose="020B0400000000000000" pitchFamily="50" charset="-128"/>
              </a:rPr>
              <a:t>　</a:t>
            </a:r>
            <a:r>
              <a:rPr kumimoji="1" lang="ja-JP" altLang="en-US" dirty="0">
                <a:latin typeface="BIZ UDPゴシック" panose="020B0400000000000000" pitchFamily="50" charset="-128"/>
                <a:ea typeface="BIZ UDPゴシック" panose="020B0400000000000000" pitchFamily="50" charset="-128"/>
              </a:rPr>
              <a:t>新計画：①実施体制　②情報提供・共有、リスクコミュニケーション </a:t>
            </a:r>
            <a:r>
              <a:rPr lang="ja-JP" altLang="en-US" dirty="0">
                <a:latin typeface="BIZ UDPゴシック" panose="020B0400000000000000" pitchFamily="50" charset="-128"/>
                <a:ea typeface="BIZ UDPゴシック" panose="020B0400000000000000" pitchFamily="50" charset="-128"/>
              </a:rPr>
              <a:t>③</a:t>
            </a:r>
            <a:r>
              <a:rPr kumimoji="1" lang="ja-JP" altLang="en-US" dirty="0">
                <a:latin typeface="BIZ UDPゴシック" panose="020B0400000000000000" pitchFamily="50" charset="-128"/>
                <a:ea typeface="BIZ UDPゴシック" panose="020B0400000000000000" pitchFamily="50" charset="-128"/>
              </a:rPr>
              <a:t>まん延防止 </a:t>
            </a:r>
            <a:r>
              <a:rPr lang="ja-JP" altLang="en-US" dirty="0">
                <a:latin typeface="BIZ UDPゴシック" panose="020B0400000000000000" pitchFamily="50" charset="-128"/>
                <a:ea typeface="BIZ UDPゴシック" panose="020B0400000000000000" pitchFamily="50" charset="-128"/>
              </a:rPr>
              <a:t>④ワクチン</a:t>
            </a:r>
            <a:r>
              <a:rPr kumimoji="1" lang="ja-JP" altLang="en-US"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⑤保健</a:t>
            </a:r>
            <a:endParaRPr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　　　　　　⑥物資　⑦市民</a:t>
            </a:r>
            <a:r>
              <a:rPr kumimoji="1" lang="ja-JP" altLang="en-US" dirty="0">
                <a:latin typeface="BIZ UDPゴシック" panose="020B0400000000000000" pitchFamily="50" charset="-128"/>
                <a:ea typeface="BIZ UDPゴシック" panose="020B0400000000000000" pitchFamily="50" charset="-128"/>
              </a:rPr>
              <a:t>生活及び市民経済の安定の確保</a:t>
            </a:r>
            <a:endParaRPr kumimoji="1" lang="en-US" altLang="ja-JP" dirty="0">
              <a:latin typeface="BIZ UDPゴシック" panose="020B0400000000000000" pitchFamily="50" charset="-128"/>
              <a:ea typeface="BIZ UDPゴシック" panose="020B0400000000000000" pitchFamily="50" charset="-128"/>
            </a:endParaRPr>
          </a:p>
          <a:p>
            <a:pPr marL="0" indent="0">
              <a:buNone/>
            </a:pPr>
            <a:r>
              <a:rPr kumimoji="1" lang="en-US" altLang="ja-JP" dirty="0">
                <a:latin typeface="BIZ UDPゴシック" panose="020B0400000000000000" pitchFamily="50" charset="-128"/>
                <a:ea typeface="BIZ UDPゴシック" panose="020B0400000000000000" pitchFamily="50" charset="-128"/>
              </a:rPr>
              <a:t>3.</a:t>
            </a:r>
            <a:r>
              <a:rPr kumimoji="1" lang="ja-JP" altLang="en-US" dirty="0">
                <a:latin typeface="BIZ UDPゴシック" panose="020B0400000000000000" pitchFamily="50" charset="-128"/>
                <a:ea typeface="BIZ UDPゴシック" panose="020B0400000000000000" pitchFamily="50" charset="-128"/>
              </a:rPr>
              <a:t>＜感染対策の機動的な対応を記載＞</a:t>
            </a:r>
          </a:p>
          <a:p>
            <a:pPr marL="0" indent="0">
              <a:buNone/>
            </a:pPr>
            <a:r>
              <a:rPr kumimoji="1" lang="ja-JP" altLang="en-US" dirty="0">
                <a:latin typeface="BIZ UDPゴシック" panose="020B0400000000000000" pitchFamily="50" charset="-128"/>
                <a:ea typeface="BIZ UDPゴシック" panose="020B0400000000000000" pitchFamily="50" charset="-128"/>
              </a:rPr>
              <a:t>　対策を機動的に切り替えることを記載</a:t>
            </a:r>
          </a:p>
          <a:p>
            <a:pPr marL="0" indent="0">
              <a:buNone/>
            </a:pPr>
            <a:r>
              <a:rPr kumimoji="1" lang="ja-JP" altLang="en-US" dirty="0">
                <a:latin typeface="BIZ UDPゴシック" panose="020B0400000000000000" pitchFamily="50" charset="-128"/>
                <a:ea typeface="BIZ UDPゴシック" panose="020B0400000000000000" pitchFamily="50" charset="-128"/>
              </a:rPr>
              <a:t>　・ワクチンや治療薬の普及に応じた対策の緩和も明記</a:t>
            </a:r>
          </a:p>
          <a:p>
            <a:pPr marL="0" indent="0">
              <a:buNone/>
            </a:pPr>
            <a:r>
              <a:rPr kumimoji="1" lang="ja-JP" altLang="en-US" dirty="0">
                <a:latin typeface="BIZ UDPゴシック" panose="020B0400000000000000" pitchFamily="50" charset="-128"/>
                <a:ea typeface="BIZ UDPゴシック" panose="020B0400000000000000" pitchFamily="50" charset="-128"/>
              </a:rPr>
              <a:t>　・ＤＸの推進や関係機関との連携により疫学・臨床情報を迅速に収集・分析し、施策に活かす体制を構築</a:t>
            </a:r>
          </a:p>
          <a:p>
            <a:pPr marL="0" indent="0">
              <a:buNone/>
            </a:pPr>
            <a:endParaRPr kumimoji="1" lang="ja-JP" altLang="en-US" dirty="0"/>
          </a:p>
        </p:txBody>
      </p:sp>
    </p:spTree>
    <p:extLst>
      <p:ext uri="{BB962C8B-B14F-4D97-AF65-F5344CB8AC3E}">
        <p14:creationId xmlns:p14="http://schemas.microsoft.com/office/powerpoint/2010/main" val="3061634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3D2141-9CC4-91C2-B5C4-EA222279BA13}"/>
              </a:ext>
            </a:extLst>
          </p:cNvPr>
          <p:cNvSpPr>
            <a:spLocks noGrp="1"/>
          </p:cNvSpPr>
          <p:nvPr>
            <p:ph type="title"/>
          </p:nvPr>
        </p:nvSpPr>
        <p:spPr>
          <a:xfrm>
            <a:off x="867749" y="372184"/>
            <a:ext cx="10618204" cy="400110"/>
          </a:xfrm>
        </p:spPr>
        <p:txBody>
          <a:bodyPr>
            <a:noAutofit/>
          </a:bodyPr>
          <a:lstStyle/>
          <a:p>
            <a:pPr marR="0" lvl="0" algn="ctr" defTabSz="914400" rtl="0" eaLnBrk="1" fontAlgn="auto" latinLnBrk="0" hangingPunct="1">
              <a:lnSpc>
                <a:spcPct val="94000"/>
              </a:lnSpc>
              <a:spcBef>
                <a:spcPts val="1000"/>
              </a:spcBef>
              <a:spcAft>
                <a:spcPts val="200"/>
              </a:spcAft>
              <a:buClrTx/>
              <a:buSzTx/>
              <a:tabLst/>
              <a:defRPr/>
            </a:pPr>
            <a:r>
              <a:rPr kumimoji="1" lang="en-US" altLang="ja-JP" sz="2400" b="1" dirty="0">
                <a:solidFill>
                  <a:srgbClr val="7030A0"/>
                </a:solidFill>
              </a:rPr>
              <a:t>【</a:t>
            </a:r>
            <a:r>
              <a:rPr kumimoji="1" lang="ja-JP" altLang="en-US" sz="2800" b="1" dirty="0">
                <a:solidFill>
                  <a:srgbClr val="7030A0"/>
                </a:solidFill>
              </a:rPr>
              <a:t>　小美玉市新型インフルエンザ等対策行動計画改定点①　</a:t>
            </a:r>
            <a:r>
              <a:rPr kumimoji="1" lang="en-US" altLang="ja-JP" sz="2400" b="1" dirty="0">
                <a:solidFill>
                  <a:srgbClr val="7030A0"/>
                </a:solidFill>
              </a:rPr>
              <a:t>】</a:t>
            </a:r>
            <a:br>
              <a:rPr kumimoji="1" lang="en-US" altLang="ja-JP" sz="2400" b="1" dirty="0">
                <a:solidFill>
                  <a:srgbClr val="7030A0"/>
                </a:solidFill>
              </a:rPr>
            </a:br>
            <a:br>
              <a:rPr kumimoji="1" lang="en-US" altLang="ja-JP" sz="800" b="1" dirty="0">
                <a:solidFill>
                  <a:srgbClr val="7030A0"/>
                </a:solidFill>
              </a:rPr>
            </a:br>
            <a:endParaRPr kumimoji="1" lang="ja-JP" altLang="en-US" sz="2400" b="1" dirty="0">
              <a:solidFill>
                <a:srgbClr val="7030A0"/>
              </a:solidFill>
            </a:endParaRPr>
          </a:p>
        </p:txBody>
      </p:sp>
      <p:sp>
        <p:nvSpPr>
          <p:cNvPr id="4" name="テキスト ボックス 3">
            <a:extLst>
              <a:ext uri="{FF2B5EF4-FFF2-40B4-BE49-F238E27FC236}">
                <a16:creationId xmlns:a16="http://schemas.microsoft.com/office/drawing/2014/main" id="{D76CA5FD-0166-C569-7234-3E7C854027DA}"/>
              </a:ext>
            </a:extLst>
          </p:cNvPr>
          <p:cNvSpPr txBox="1"/>
          <p:nvPr/>
        </p:nvSpPr>
        <p:spPr>
          <a:xfrm>
            <a:off x="1123406" y="949234"/>
            <a:ext cx="1933303" cy="492443"/>
          </a:xfrm>
          <a:prstGeom prst="rect">
            <a:avLst/>
          </a:prstGeom>
          <a:noFill/>
        </p:spPr>
        <p:txBody>
          <a:bodyPr wrap="square" rtlCol="0">
            <a:spAutoFit/>
          </a:bodyPr>
          <a:lstStyle/>
          <a:p>
            <a:r>
              <a:rPr kumimoji="1" lang="ja-JP" altLang="en-US" sz="2600" b="1" dirty="0">
                <a:solidFill>
                  <a:schemeClr val="bg1"/>
                </a:solidFill>
                <a:highlight>
                  <a:srgbClr val="800080"/>
                </a:highlight>
              </a:rPr>
              <a:t>新規項目　　　　　</a:t>
            </a:r>
            <a:endParaRPr kumimoji="1" lang="en-US" altLang="ja-JP" sz="2600" b="1" dirty="0">
              <a:solidFill>
                <a:schemeClr val="bg1"/>
              </a:solidFill>
              <a:highlight>
                <a:srgbClr val="800080"/>
              </a:highlight>
            </a:endParaRPr>
          </a:p>
        </p:txBody>
      </p:sp>
      <p:graphicFrame>
        <p:nvGraphicFramePr>
          <p:cNvPr id="8" name="コンテンツ プレースホルダー 7">
            <a:extLst>
              <a:ext uri="{FF2B5EF4-FFF2-40B4-BE49-F238E27FC236}">
                <a16:creationId xmlns:a16="http://schemas.microsoft.com/office/drawing/2014/main" id="{6CB62866-E066-2020-F1DF-820384410EBE}"/>
              </a:ext>
            </a:extLst>
          </p:cNvPr>
          <p:cNvGraphicFramePr>
            <a:graphicFrameLocks noGrp="1"/>
          </p:cNvGraphicFramePr>
          <p:nvPr>
            <p:ph idx="1"/>
            <p:extLst>
              <p:ext uri="{D42A27DB-BD31-4B8C-83A1-F6EECF244321}">
                <p14:modId xmlns:p14="http://schemas.microsoft.com/office/powerpoint/2010/main" val="2983545389"/>
              </p:ext>
            </p:extLst>
          </p:nvPr>
        </p:nvGraphicFramePr>
        <p:xfrm>
          <a:off x="1142455" y="1454119"/>
          <a:ext cx="10206445" cy="3200400"/>
        </p:xfrm>
        <a:graphic>
          <a:graphicData uri="http://schemas.openxmlformats.org/drawingml/2006/table">
            <a:tbl>
              <a:tblPr firstRow="1" bandRow="1">
                <a:tableStyleId>{5C22544A-7EE6-4342-B048-85BDC9FD1C3A}</a:tableStyleId>
              </a:tblPr>
              <a:tblGrid>
                <a:gridCol w="1753145">
                  <a:extLst>
                    <a:ext uri="{9D8B030D-6E8A-4147-A177-3AD203B41FA5}">
                      <a16:colId xmlns:a16="http://schemas.microsoft.com/office/drawing/2014/main" val="3389718651"/>
                    </a:ext>
                  </a:extLst>
                </a:gridCol>
                <a:gridCol w="2838450">
                  <a:extLst>
                    <a:ext uri="{9D8B030D-6E8A-4147-A177-3AD203B41FA5}">
                      <a16:colId xmlns:a16="http://schemas.microsoft.com/office/drawing/2014/main" val="1534681757"/>
                    </a:ext>
                  </a:extLst>
                </a:gridCol>
                <a:gridCol w="5614850">
                  <a:extLst>
                    <a:ext uri="{9D8B030D-6E8A-4147-A177-3AD203B41FA5}">
                      <a16:colId xmlns:a16="http://schemas.microsoft.com/office/drawing/2014/main" val="1398062032"/>
                    </a:ext>
                  </a:extLst>
                </a:gridCol>
              </a:tblGrid>
              <a:tr h="346680">
                <a:tc>
                  <a:txBody>
                    <a:bodyPr/>
                    <a:lstStyle/>
                    <a:p>
                      <a:pPr algn="ctr"/>
                      <a:r>
                        <a:rPr kumimoji="1" lang="ja-JP" altLang="en-US" dirty="0"/>
                        <a:t>対策項目</a:t>
                      </a:r>
                    </a:p>
                  </a:txBody>
                  <a:tcPr anchor="ctr"/>
                </a:tc>
                <a:tc>
                  <a:txBody>
                    <a:bodyPr/>
                    <a:lstStyle/>
                    <a:p>
                      <a:pPr algn="ctr"/>
                      <a:r>
                        <a:rPr kumimoji="1" lang="ja-JP" altLang="en-US" dirty="0"/>
                        <a:t>現計画</a:t>
                      </a:r>
                      <a:r>
                        <a:rPr kumimoji="1" lang="ja-JP" altLang="en-US" sz="1200" b="1" i="0" u="none" strike="noStrike" kern="1200" cap="none" spc="0" normalizeH="0" baseline="0" noProof="0" dirty="0">
                          <a:ln>
                            <a:noFill/>
                          </a:ln>
                          <a:solidFill>
                            <a:prstClr val="white"/>
                          </a:solidFill>
                          <a:effectLst/>
                          <a:uLnTx/>
                          <a:uFillTx/>
                          <a:latin typeface="+mn-lt"/>
                          <a:ea typeface="+mn-ea"/>
                          <a:cs typeface="+mn-cs"/>
                        </a:rPr>
                        <a:t>（新計画にも記載あり）</a:t>
                      </a:r>
                      <a:endParaRPr kumimoji="1" lang="ja-JP" altLang="en-US" dirty="0"/>
                    </a:p>
                  </a:txBody>
                  <a:tcPr/>
                </a:tc>
                <a:tc>
                  <a:txBody>
                    <a:bodyPr/>
                    <a:lstStyle/>
                    <a:p>
                      <a:pPr algn="ctr"/>
                      <a:r>
                        <a:rPr kumimoji="1" lang="ja-JP" altLang="en-US" dirty="0"/>
                        <a:t>新計画</a:t>
                      </a:r>
                    </a:p>
                  </a:txBody>
                  <a:tcPr/>
                </a:tc>
                <a:extLst>
                  <a:ext uri="{0D108BD9-81ED-4DB2-BD59-A6C34878D82A}">
                    <a16:rowId xmlns:a16="http://schemas.microsoft.com/office/drawing/2014/main" val="2397743687"/>
                  </a:ext>
                </a:extLst>
              </a:tr>
              <a:tr h="598379">
                <a:tc>
                  <a:txBody>
                    <a:bodyPr/>
                    <a:lstStyle/>
                    <a:p>
                      <a:pPr algn="ctr"/>
                      <a:r>
                        <a:rPr kumimoji="1" lang="ja-JP" altLang="en-US" sz="1800" dirty="0"/>
                        <a:t>ワクチン</a:t>
                      </a:r>
                    </a:p>
                  </a:txBody>
                  <a:tcPr anchor="ctr"/>
                </a:tc>
                <a:tc>
                  <a:txBody>
                    <a:bodyPr/>
                    <a:lstStyle/>
                    <a:p>
                      <a:r>
                        <a:rPr lang="ja-JP" altLang="en-US" sz="1400" b="0" i="0" u="none" strike="noStrike" baseline="0" dirty="0">
                          <a:solidFill>
                            <a:srgbClr val="000000"/>
                          </a:solidFill>
                          <a:latin typeface="Generic4-Regular"/>
                        </a:rPr>
                        <a:t>「予防・まん延防止」の項目で一定の記載</a:t>
                      </a:r>
                    </a:p>
                    <a:p>
                      <a:r>
                        <a:rPr lang="ja-JP" altLang="en-US" sz="1400" b="0" i="0" u="none" strike="noStrike" baseline="0" dirty="0">
                          <a:solidFill>
                            <a:srgbClr val="000000"/>
                          </a:solidFill>
                          <a:latin typeface="Generic4-Regular"/>
                        </a:rPr>
                        <a:t>・特定接種及び住民接種の実施</a:t>
                      </a:r>
                    </a:p>
                    <a:p>
                      <a:r>
                        <a:rPr lang="ja-JP" altLang="en-US" sz="1400" b="0" i="0" u="none" strike="noStrike" baseline="0" dirty="0">
                          <a:solidFill>
                            <a:srgbClr val="000000"/>
                          </a:solidFill>
                          <a:latin typeface="Generic4-Regular"/>
                        </a:rPr>
                        <a:t>・集団接種の実施及び市民への情報提供</a:t>
                      </a:r>
                      <a:endParaRPr kumimoji="1" lang="ja-JP" altLang="en-US" sz="1400" dirty="0"/>
                    </a:p>
                  </a:txBody>
                  <a:tcPr/>
                </a:tc>
                <a:tc>
                  <a:txBody>
                    <a:bodyPr/>
                    <a:lstStyle/>
                    <a:p>
                      <a:r>
                        <a:rPr lang="ja-JP" altLang="en-US" sz="1400" b="0" i="0" u="none" strike="noStrike" baseline="0" dirty="0">
                          <a:solidFill>
                            <a:srgbClr val="000000"/>
                          </a:solidFill>
                          <a:latin typeface="Generic4-Regular"/>
                        </a:rPr>
                        <a:t>・平時から、有事における接種体制の構築に必要な人員、会場、資</a:t>
                      </a:r>
                      <a:endParaRPr lang="en-US" altLang="ja-JP" sz="1400" b="0" i="0" u="none" strike="noStrike" baseline="0" dirty="0">
                        <a:solidFill>
                          <a:srgbClr val="000000"/>
                        </a:solidFill>
                        <a:latin typeface="Generic4-Regular"/>
                      </a:endParaRPr>
                    </a:p>
                    <a:p>
                      <a:r>
                        <a:rPr lang="ja-JP" altLang="en-US" sz="1400" b="0" i="0" u="none" strike="noStrike" baseline="0" dirty="0">
                          <a:solidFill>
                            <a:srgbClr val="000000"/>
                          </a:solidFill>
                          <a:latin typeface="Generic4-Regular"/>
                        </a:rPr>
                        <a:t>　材等を整備</a:t>
                      </a:r>
                    </a:p>
                    <a:p>
                      <a:r>
                        <a:rPr lang="ja-JP" altLang="en-US" sz="1400" b="0" i="0" u="none" strike="noStrike" baseline="0" dirty="0">
                          <a:solidFill>
                            <a:srgbClr val="000000"/>
                          </a:solidFill>
                          <a:latin typeface="Generic4-Regular"/>
                        </a:rPr>
                        <a:t>・感染初期における接種に携わる医療従事者の確保等の体制の構築</a:t>
                      </a:r>
                    </a:p>
                    <a:p>
                      <a:r>
                        <a:rPr lang="ja-JP" altLang="en-US" sz="1400" b="0" i="0" u="none" strike="noStrike" baseline="0" dirty="0">
                          <a:solidFill>
                            <a:srgbClr val="000000"/>
                          </a:solidFill>
                          <a:latin typeface="Generic4-Regular"/>
                        </a:rPr>
                        <a:t>・システムを活用した接種記録の適切な管理</a:t>
                      </a:r>
                      <a:r>
                        <a:rPr kumimoji="1" lang="ja-JP" altLang="en-US" sz="1400" dirty="0"/>
                        <a:t>物品の支給に協力する</a:t>
                      </a:r>
                      <a:endParaRPr kumimoji="1" lang="en-US" altLang="ja-JP" sz="1400" dirty="0"/>
                    </a:p>
                    <a:p>
                      <a:r>
                        <a:rPr kumimoji="1" lang="ja-JP" altLang="en-US" sz="1400" dirty="0"/>
                        <a:t>　旨を記載　等</a:t>
                      </a:r>
                    </a:p>
                  </a:txBody>
                  <a:tcPr/>
                </a:tc>
                <a:extLst>
                  <a:ext uri="{0D108BD9-81ED-4DB2-BD59-A6C34878D82A}">
                    <a16:rowId xmlns:a16="http://schemas.microsoft.com/office/drawing/2014/main" val="1521219094"/>
                  </a:ext>
                </a:extLst>
              </a:tr>
              <a:tr h="598379">
                <a:tc>
                  <a:txBody>
                    <a:bodyPr/>
                    <a:lstStyle/>
                    <a:p>
                      <a:pPr algn="ctr"/>
                      <a:r>
                        <a:rPr kumimoji="1" lang="ja-JP" altLang="en-US" sz="1800" dirty="0"/>
                        <a:t>保　健</a:t>
                      </a:r>
                    </a:p>
                  </a:txBody>
                  <a:tcPr anchor="ctr"/>
                </a:tc>
                <a:tc>
                  <a:txBody>
                    <a:bodyPr/>
                    <a:lstStyle/>
                    <a:p>
                      <a:r>
                        <a:rPr kumimoji="1" lang="ja-JP" altLang="en-US" sz="1400" dirty="0"/>
                        <a:t>「医療」の項目で茨城県が実施する対応についての情報収集と取り組みへの協力について記載</a:t>
                      </a:r>
                    </a:p>
                  </a:txBody>
                  <a:tcPr/>
                </a:tc>
                <a:tc>
                  <a:txBody>
                    <a:bodyPr/>
                    <a:lstStyle/>
                    <a:p>
                      <a:r>
                        <a:rPr kumimoji="1" lang="ja-JP" altLang="en-US" sz="1400" dirty="0"/>
                        <a:t>・「対応期」として茨城県が実施する健康観察や生活支援にかかる</a:t>
                      </a:r>
                      <a:endParaRPr kumimoji="1" lang="en-US" altLang="ja-JP" sz="1400" dirty="0"/>
                    </a:p>
                    <a:p>
                      <a:r>
                        <a:rPr kumimoji="1" lang="ja-JP" altLang="en-US" sz="1400" dirty="0"/>
                        <a:t>　物品の支給に協力する旨を記載　等</a:t>
                      </a:r>
                    </a:p>
                  </a:txBody>
                  <a:tcPr/>
                </a:tc>
                <a:extLst>
                  <a:ext uri="{0D108BD9-81ED-4DB2-BD59-A6C34878D82A}">
                    <a16:rowId xmlns:a16="http://schemas.microsoft.com/office/drawing/2014/main" val="2603483915"/>
                  </a:ext>
                </a:extLst>
              </a:tr>
              <a:tr h="598379">
                <a:tc>
                  <a:txBody>
                    <a:bodyPr/>
                    <a:lstStyle/>
                    <a:p>
                      <a:pPr algn="ctr"/>
                      <a:r>
                        <a:rPr kumimoji="1" lang="ja-JP" altLang="en-US" sz="1800" dirty="0"/>
                        <a:t>物　資</a:t>
                      </a:r>
                    </a:p>
                  </a:txBody>
                  <a:tcPr anchor="ctr"/>
                </a:tc>
                <a:tc>
                  <a:txBody>
                    <a:bodyPr/>
                    <a:lstStyle/>
                    <a:p>
                      <a:r>
                        <a:rPr kumimoji="1" lang="ja-JP" altLang="en-US" sz="1400" dirty="0"/>
                        <a:t>・「市民生活および市民経済の安定の確保」の項目で一定の記載</a:t>
                      </a:r>
                      <a:endParaRPr kumimoji="1" lang="en-US" altLang="ja-JP" sz="1400" dirty="0"/>
                    </a:p>
                    <a:p>
                      <a:r>
                        <a:rPr kumimoji="1" lang="ja-JP" altLang="en-US" sz="1400" dirty="0"/>
                        <a:t>・物資、資材の備蓄</a:t>
                      </a:r>
                    </a:p>
                  </a:txBody>
                  <a:tcPr/>
                </a:tc>
                <a:tc>
                  <a:txBody>
                    <a:bodyPr/>
                    <a:lstStyle/>
                    <a:p>
                      <a:r>
                        <a:rPr kumimoji="1" lang="ja-JP" altLang="en-US" sz="1400" dirty="0"/>
                        <a:t>・感染症対策物資等の備蓄について記載</a:t>
                      </a:r>
                    </a:p>
                  </a:txBody>
                  <a:tcPr/>
                </a:tc>
                <a:extLst>
                  <a:ext uri="{0D108BD9-81ED-4DB2-BD59-A6C34878D82A}">
                    <a16:rowId xmlns:a16="http://schemas.microsoft.com/office/drawing/2014/main" val="1866876506"/>
                  </a:ext>
                </a:extLst>
              </a:tr>
            </a:tbl>
          </a:graphicData>
        </a:graphic>
      </p:graphicFrame>
    </p:spTree>
    <p:extLst>
      <p:ext uri="{BB962C8B-B14F-4D97-AF65-F5344CB8AC3E}">
        <p14:creationId xmlns:p14="http://schemas.microsoft.com/office/powerpoint/2010/main" val="1047753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3D2141-9CC4-91C2-B5C4-EA222279BA13}"/>
              </a:ext>
            </a:extLst>
          </p:cNvPr>
          <p:cNvSpPr>
            <a:spLocks noGrp="1"/>
          </p:cNvSpPr>
          <p:nvPr>
            <p:ph type="title"/>
          </p:nvPr>
        </p:nvSpPr>
        <p:spPr>
          <a:xfrm>
            <a:off x="867749" y="372183"/>
            <a:ext cx="10618204" cy="481257"/>
          </a:xfrm>
        </p:spPr>
        <p:txBody>
          <a:bodyPr>
            <a:noAutofit/>
          </a:bodyPr>
          <a:lstStyle/>
          <a:p>
            <a:pPr marR="0" lvl="0" algn="ctr" defTabSz="914400" rtl="0" eaLnBrk="1" fontAlgn="auto" latinLnBrk="0" hangingPunct="1">
              <a:lnSpc>
                <a:spcPct val="94000"/>
              </a:lnSpc>
              <a:spcBef>
                <a:spcPts val="1000"/>
              </a:spcBef>
              <a:spcAft>
                <a:spcPts val="200"/>
              </a:spcAft>
              <a:buClrTx/>
              <a:buSzTx/>
              <a:tabLst/>
              <a:defRPr/>
            </a:pPr>
            <a:r>
              <a:rPr kumimoji="1" lang="en-US" altLang="ja-JP" sz="2800" b="1" dirty="0">
                <a:solidFill>
                  <a:srgbClr val="7030A0"/>
                </a:solidFill>
              </a:rPr>
              <a:t>【</a:t>
            </a:r>
            <a:r>
              <a:rPr kumimoji="1" lang="ja-JP" altLang="en-US" sz="2800" b="1" dirty="0">
                <a:solidFill>
                  <a:srgbClr val="7030A0"/>
                </a:solidFill>
              </a:rPr>
              <a:t>　小美玉市新型インフルエンザ等対策行動計画改定点②　</a:t>
            </a:r>
            <a:r>
              <a:rPr kumimoji="1" lang="en-US" altLang="ja-JP" sz="2800" b="1" dirty="0">
                <a:solidFill>
                  <a:srgbClr val="7030A0"/>
                </a:solidFill>
              </a:rPr>
              <a:t>】</a:t>
            </a:r>
            <a:br>
              <a:rPr kumimoji="1" lang="en-US" altLang="ja-JP" sz="2800" b="1" dirty="0">
                <a:solidFill>
                  <a:srgbClr val="7030A0"/>
                </a:solidFill>
              </a:rPr>
            </a:br>
            <a:br>
              <a:rPr kumimoji="1" lang="en-US" altLang="ja-JP" sz="2800" b="1" dirty="0">
                <a:solidFill>
                  <a:srgbClr val="7030A0"/>
                </a:solidFill>
              </a:rPr>
            </a:br>
            <a:endParaRPr kumimoji="1" lang="ja-JP" altLang="en-US" sz="2800" b="1" dirty="0">
              <a:solidFill>
                <a:srgbClr val="7030A0"/>
              </a:solidFill>
            </a:endParaRPr>
          </a:p>
        </p:txBody>
      </p:sp>
      <p:graphicFrame>
        <p:nvGraphicFramePr>
          <p:cNvPr id="8" name="コンテンツ プレースホルダー 7">
            <a:extLst>
              <a:ext uri="{FF2B5EF4-FFF2-40B4-BE49-F238E27FC236}">
                <a16:creationId xmlns:a16="http://schemas.microsoft.com/office/drawing/2014/main" id="{FA0C79C1-BBF9-6945-A423-20A4AC3E46B3}"/>
              </a:ext>
            </a:extLst>
          </p:cNvPr>
          <p:cNvGraphicFramePr>
            <a:graphicFrameLocks noGrp="1"/>
          </p:cNvGraphicFramePr>
          <p:nvPr>
            <p:ph idx="1"/>
            <p:extLst>
              <p:ext uri="{D42A27DB-BD31-4B8C-83A1-F6EECF244321}">
                <p14:modId xmlns:p14="http://schemas.microsoft.com/office/powerpoint/2010/main" val="2167192474"/>
              </p:ext>
            </p:extLst>
          </p:nvPr>
        </p:nvGraphicFramePr>
        <p:xfrm>
          <a:off x="1062446" y="1334697"/>
          <a:ext cx="10197737" cy="4881880"/>
        </p:xfrm>
        <a:graphic>
          <a:graphicData uri="http://schemas.openxmlformats.org/drawingml/2006/table">
            <a:tbl>
              <a:tblPr firstRow="1" bandRow="1">
                <a:tableStyleId>{5C22544A-7EE6-4342-B048-85BDC9FD1C3A}</a:tableStyleId>
              </a:tblPr>
              <a:tblGrid>
                <a:gridCol w="2047442">
                  <a:extLst>
                    <a:ext uri="{9D8B030D-6E8A-4147-A177-3AD203B41FA5}">
                      <a16:colId xmlns:a16="http://schemas.microsoft.com/office/drawing/2014/main" val="3153327001"/>
                    </a:ext>
                  </a:extLst>
                </a:gridCol>
                <a:gridCol w="2745868">
                  <a:extLst>
                    <a:ext uri="{9D8B030D-6E8A-4147-A177-3AD203B41FA5}">
                      <a16:colId xmlns:a16="http://schemas.microsoft.com/office/drawing/2014/main" val="268373265"/>
                    </a:ext>
                  </a:extLst>
                </a:gridCol>
                <a:gridCol w="5404427">
                  <a:extLst>
                    <a:ext uri="{9D8B030D-6E8A-4147-A177-3AD203B41FA5}">
                      <a16:colId xmlns:a16="http://schemas.microsoft.com/office/drawing/2014/main" val="1960969241"/>
                    </a:ext>
                  </a:extLst>
                </a:gridCol>
              </a:tblGrid>
              <a:tr h="370840">
                <a:tc>
                  <a:txBody>
                    <a:bodyPr/>
                    <a:lstStyle/>
                    <a:p>
                      <a:pPr algn="ctr"/>
                      <a:r>
                        <a:rPr kumimoji="1" lang="ja-JP" altLang="en-US" dirty="0"/>
                        <a:t>対策項目</a:t>
                      </a:r>
                    </a:p>
                  </a:txBody>
                  <a:tcPr anchor="ctr"/>
                </a:tc>
                <a:tc>
                  <a:txBody>
                    <a:bodyPr/>
                    <a:lstStyle/>
                    <a:p>
                      <a:r>
                        <a:rPr kumimoji="1" lang="ja-JP" altLang="en-US" dirty="0"/>
                        <a:t>現計画</a:t>
                      </a:r>
                      <a:r>
                        <a:rPr kumimoji="1" lang="ja-JP" altLang="en-US" sz="1200" dirty="0"/>
                        <a:t>（新計画にも記載あり）</a:t>
                      </a:r>
                    </a:p>
                  </a:txBody>
                  <a:tcPr/>
                </a:tc>
                <a:tc>
                  <a:txBody>
                    <a:bodyPr/>
                    <a:lstStyle/>
                    <a:p>
                      <a:r>
                        <a:rPr kumimoji="1" lang="ja-JP" altLang="en-US" dirty="0"/>
                        <a:t>新計画</a:t>
                      </a:r>
                    </a:p>
                  </a:txBody>
                  <a:tcPr/>
                </a:tc>
                <a:extLst>
                  <a:ext uri="{0D108BD9-81ED-4DB2-BD59-A6C34878D82A}">
                    <a16:rowId xmlns:a16="http://schemas.microsoft.com/office/drawing/2014/main" val="2403591071"/>
                  </a:ext>
                </a:extLst>
              </a:tr>
              <a:tr h="370840">
                <a:tc>
                  <a:txBody>
                    <a:bodyPr/>
                    <a:lstStyle/>
                    <a:p>
                      <a:pPr algn="ctr"/>
                      <a:r>
                        <a:rPr kumimoji="1" lang="ja-JP" altLang="en-US" dirty="0"/>
                        <a:t>実施体制</a:t>
                      </a:r>
                    </a:p>
                  </a:txBody>
                  <a:tcPr anchor="ctr"/>
                </a:tc>
                <a:tc>
                  <a:txBody>
                    <a:bodyPr/>
                    <a:lstStyle/>
                    <a:p>
                      <a:pPr algn="l"/>
                      <a:r>
                        <a:rPr kumimoji="1" lang="ja-JP" altLang="en-US" sz="1400" dirty="0"/>
                        <a:t>・市対策本部の設置</a:t>
                      </a:r>
                      <a:endParaRPr kumimoji="1" lang="en-US" altLang="ja-JP" sz="1400" dirty="0"/>
                    </a:p>
                    <a:p>
                      <a:pPr algn="l"/>
                      <a:r>
                        <a:rPr kumimoji="1" lang="ja-JP" altLang="en-US" sz="1400" dirty="0"/>
                        <a:t>・医師会等関係機関との連携</a:t>
                      </a:r>
                    </a:p>
                  </a:txBody>
                  <a:tcPr anchor="ctr"/>
                </a:tc>
                <a:tc>
                  <a:txBody>
                    <a:bodyPr/>
                    <a:lstStyle/>
                    <a:p>
                      <a:r>
                        <a:rPr kumimoji="1" lang="ja-JP" altLang="en-US" sz="1400" dirty="0"/>
                        <a:t>・平時からの体制整備と人員確保や人材育成</a:t>
                      </a:r>
                      <a:endParaRPr kumimoji="1" lang="en-US" altLang="ja-JP" sz="1400" dirty="0"/>
                    </a:p>
                    <a:p>
                      <a:r>
                        <a:rPr kumimoji="1" lang="ja-JP" altLang="en-US" sz="1400" dirty="0"/>
                        <a:t>・迅速な対策の実施に必要な予算確保を記載　等</a:t>
                      </a:r>
                    </a:p>
                  </a:txBody>
                  <a:tcPr/>
                </a:tc>
                <a:extLst>
                  <a:ext uri="{0D108BD9-81ED-4DB2-BD59-A6C34878D82A}">
                    <a16:rowId xmlns:a16="http://schemas.microsoft.com/office/drawing/2014/main" val="3007742997"/>
                  </a:ext>
                </a:extLst>
              </a:tr>
              <a:tr h="370840">
                <a:tc>
                  <a:txBody>
                    <a:bodyPr/>
                    <a:lstStyle/>
                    <a:p>
                      <a:pPr algn="ctr"/>
                      <a:r>
                        <a:rPr kumimoji="1" lang="ja-JP" altLang="en-US" dirty="0"/>
                        <a:t>情報提供・共有、リスクコミュニケーション</a:t>
                      </a:r>
                    </a:p>
                  </a:txBody>
                  <a:tcPr anchor="ctr"/>
                </a:tc>
                <a:tc>
                  <a:txBody>
                    <a:bodyPr/>
                    <a:lstStyle/>
                    <a:p>
                      <a:pPr algn="l"/>
                      <a:r>
                        <a:rPr kumimoji="1" lang="ja-JP" altLang="en-US" sz="1400" dirty="0"/>
                        <a:t>・感染症対策等に関する情報の集約と多様な媒体を用いた市民等への情報提供</a:t>
                      </a:r>
                    </a:p>
                  </a:txBody>
                  <a:tcPr anchor="ctr"/>
                </a:tc>
                <a:tc>
                  <a:txBody>
                    <a:bodyPr/>
                    <a:lstStyle/>
                    <a:p>
                      <a:r>
                        <a:rPr kumimoji="1" lang="ja-JP" altLang="en-US" sz="1400" dirty="0"/>
                        <a:t>・市民等とも可能な限り双方向のコミュニケーションを行う</a:t>
                      </a:r>
                    </a:p>
                    <a:p>
                      <a:r>
                        <a:rPr kumimoji="1" lang="ja-JP" altLang="en-US" sz="1400" dirty="0"/>
                        <a:t>　⇒市からの一方的な情報提供ではなく、ＳＮＳや電話相談に　</a:t>
                      </a:r>
                      <a:endParaRPr kumimoji="1" lang="en-US" altLang="ja-JP" sz="1400" dirty="0"/>
                    </a:p>
                    <a:p>
                      <a:r>
                        <a:rPr kumimoji="1" lang="ja-JP" altLang="en-US" sz="1400" dirty="0"/>
                        <a:t>　寄せられた意見を把握</a:t>
                      </a:r>
                    </a:p>
                    <a:p>
                      <a:r>
                        <a:rPr kumimoji="1" lang="ja-JP" altLang="en-US" sz="1400" dirty="0"/>
                        <a:t>・偏見・差別等や偽・誤情報に対応し、科学的知見に基づく正確</a:t>
                      </a:r>
                      <a:endParaRPr kumimoji="1" lang="en-US" altLang="ja-JP" sz="1400" dirty="0"/>
                    </a:p>
                    <a:p>
                      <a:r>
                        <a:rPr kumimoji="1" lang="ja-JP" altLang="en-US" sz="1400" dirty="0"/>
                        <a:t>　な情報を迅速に提供　等</a:t>
                      </a:r>
                    </a:p>
                  </a:txBody>
                  <a:tcPr/>
                </a:tc>
                <a:extLst>
                  <a:ext uri="{0D108BD9-81ED-4DB2-BD59-A6C34878D82A}">
                    <a16:rowId xmlns:a16="http://schemas.microsoft.com/office/drawing/2014/main" val="1991287611"/>
                  </a:ext>
                </a:extLst>
              </a:tr>
              <a:tr h="370840">
                <a:tc>
                  <a:txBody>
                    <a:bodyPr/>
                    <a:lstStyle/>
                    <a:p>
                      <a:pPr algn="ctr"/>
                      <a:r>
                        <a:rPr kumimoji="1" lang="ja-JP" altLang="en-US" dirty="0"/>
                        <a:t>まん延防止</a:t>
                      </a:r>
                    </a:p>
                  </a:txBody>
                  <a:tcPr anchor="ctr"/>
                </a:tc>
                <a:tc>
                  <a:txBody>
                    <a:bodyPr/>
                    <a:lstStyle/>
                    <a:p>
                      <a:pPr algn="l"/>
                      <a:r>
                        <a:rPr kumimoji="1" lang="ja-JP" altLang="en-US" sz="1400" dirty="0"/>
                        <a:t>・予防接種の実施</a:t>
                      </a:r>
                      <a:endParaRPr kumimoji="1" lang="en-US" altLang="ja-JP" sz="1400" dirty="0"/>
                    </a:p>
                    <a:p>
                      <a:pPr algn="l"/>
                      <a:r>
                        <a:rPr kumimoji="1" lang="ja-JP" altLang="en-US" sz="1400" dirty="0"/>
                        <a:t>・基本的な感染症対策の周知、啓発</a:t>
                      </a:r>
                    </a:p>
                  </a:txBody>
                  <a:tcPr anchor="ctr"/>
                </a:tc>
                <a:tc>
                  <a:txBody>
                    <a:bodyPr/>
                    <a:lstStyle/>
                    <a:p>
                      <a:r>
                        <a:rPr lang="ja-JP" altLang="en-US" sz="1400" b="0" i="0" u="none" strike="noStrike" baseline="0" dirty="0">
                          <a:solidFill>
                            <a:srgbClr val="000000"/>
                          </a:solidFill>
                          <a:latin typeface="Generic4-Regular"/>
                        </a:rPr>
                        <a:t>・予防接種は「ワクチン」の項目に集約</a:t>
                      </a:r>
                      <a:endParaRPr lang="en-US" altLang="ja-JP" sz="1400" b="0" i="0" u="none" strike="noStrike" baseline="0" dirty="0">
                        <a:solidFill>
                          <a:srgbClr val="000000"/>
                        </a:solidFill>
                        <a:latin typeface="Generic4-Regular"/>
                      </a:endParaRPr>
                    </a:p>
                    <a:p>
                      <a:r>
                        <a:rPr lang="ja-JP" altLang="en-US" sz="1400" b="0" i="0" u="none" strike="noStrike" baseline="0" dirty="0">
                          <a:solidFill>
                            <a:srgbClr val="000000"/>
                          </a:solidFill>
                          <a:latin typeface="Generic4-Regular"/>
                        </a:rPr>
                        <a:t>・平時から有事におけるまん延防止措置への協力を得るとともに、　</a:t>
                      </a:r>
                      <a:endParaRPr lang="en-US" altLang="ja-JP" sz="1400" b="0" i="0" u="none" strike="noStrike" baseline="0" dirty="0">
                        <a:solidFill>
                          <a:srgbClr val="000000"/>
                        </a:solidFill>
                        <a:latin typeface="Generic4-Regular"/>
                      </a:endParaRPr>
                    </a:p>
                    <a:p>
                      <a:r>
                        <a:rPr lang="ja-JP" altLang="en-US" sz="1400" b="0" i="0" u="none" strike="noStrike" baseline="0" dirty="0">
                          <a:solidFill>
                            <a:srgbClr val="000000"/>
                          </a:solidFill>
                          <a:latin typeface="Generic4-Regular"/>
                        </a:rPr>
                        <a:t>　まん延防止対策による社会的影響を緩和するため、市民等や事</a:t>
                      </a:r>
                      <a:endParaRPr lang="en-US" altLang="ja-JP" sz="1400" b="0" i="0" u="none" strike="noStrike" baseline="0" dirty="0">
                        <a:solidFill>
                          <a:srgbClr val="000000"/>
                        </a:solidFill>
                        <a:latin typeface="Generic4-Regular"/>
                      </a:endParaRPr>
                    </a:p>
                    <a:p>
                      <a:r>
                        <a:rPr lang="ja-JP" altLang="en-US" sz="1400" b="0" i="0" u="none" strike="noStrike" baseline="0" dirty="0">
                          <a:solidFill>
                            <a:srgbClr val="000000"/>
                          </a:solidFill>
                          <a:latin typeface="Generic4-Regular"/>
                        </a:rPr>
                        <a:t>　業者の理解促進　等	</a:t>
                      </a:r>
                      <a:endParaRPr kumimoji="1" lang="ja-JP" altLang="en-US" sz="1400" dirty="0"/>
                    </a:p>
                  </a:txBody>
                  <a:tcPr/>
                </a:tc>
                <a:extLst>
                  <a:ext uri="{0D108BD9-81ED-4DB2-BD59-A6C34878D82A}">
                    <a16:rowId xmlns:a16="http://schemas.microsoft.com/office/drawing/2014/main" val="3823418368"/>
                  </a:ext>
                </a:extLst>
              </a:tr>
              <a:tr h="520138">
                <a:tc>
                  <a:txBody>
                    <a:bodyPr/>
                    <a:lstStyle/>
                    <a:p>
                      <a:r>
                        <a:rPr kumimoji="1" lang="ja-JP" altLang="en-US" dirty="0"/>
                        <a:t>市民生活および地域経済の安定の確保</a:t>
                      </a:r>
                    </a:p>
                  </a:txBody>
                  <a:tcPr/>
                </a:tc>
                <a:tc>
                  <a:txBody>
                    <a:bodyPr/>
                    <a:lstStyle/>
                    <a:p>
                      <a:pPr algn="l"/>
                      <a:r>
                        <a:rPr kumimoji="1" lang="ja-JP" altLang="en-US" sz="1400" dirty="0"/>
                        <a:t>・生活関連物資等の価格の安定</a:t>
                      </a:r>
                      <a:endParaRPr kumimoji="1" lang="en-US" altLang="ja-JP" sz="1400" dirty="0"/>
                    </a:p>
                    <a:p>
                      <a:pPr algn="l"/>
                      <a:r>
                        <a:rPr kumimoji="1" lang="ja-JP" altLang="en-US" sz="1400" dirty="0"/>
                        <a:t>・水の安定供給</a:t>
                      </a:r>
                      <a:endParaRPr kumimoji="1" lang="en-US" altLang="ja-JP" sz="1400" dirty="0"/>
                    </a:p>
                    <a:p>
                      <a:pPr algn="l"/>
                      <a:r>
                        <a:rPr kumimoji="1" lang="ja-JP" altLang="en-US" sz="1400" dirty="0"/>
                        <a:t>・要支援者の生活支援</a:t>
                      </a:r>
                      <a:endParaRPr kumimoji="1" lang="en-US" altLang="ja-JP" sz="1400" dirty="0"/>
                    </a:p>
                  </a:txBody>
                  <a:tcPr anchor="ctr"/>
                </a:tc>
                <a:tc>
                  <a:txBody>
                    <a:bodyPr/>
                    <a:lstStyle/>
                    <a:p>
                      <a:r>
                        <a:rPr kumimoji="1" lang="ja-JP" altLang="en-US" sz="1400" dirty="0"/>
                        <a:t>・健康観察者対応は「保健」の項目に記載</a:t>
                      </a:r>
                      <a:endParaRPr kumimoji="1" lang="en-US" altLang="ja-JP" sz="1400" dirty="0"/>
                    </a:p>
                    <a:p>
                      <a:r>
                        <a:rPr kumimoji="1" lang="ja-JP" altLang="en-US" sz="1400" dirty="0"/>
                        <a:t>・支援の実施にかかる仕組みの整備として</a:t>
                      </a:r>
                      <a:r>
                        <a:rPr kumimoji="1" lang="en-US" altLang="ja-JP" sz="1400" dirty="0"/>
                        <a:t>DX</a:t>
                      </a:r>
                      <a:r>
                        <a:rPr kumimoji="1" lang="ja-JP" altLang="en-US" sz="1400" dirty="0"/>
                        <a:t>を推進</a:t>
                      </a:r>
                      <a:endParaRPr kumimoji="1" lang="en-US" altLang="ja-JP" sz="1400" dirty="0"/>
                    </a:p>
                    <a:p>
                      <a:r>
                        <a:rPr kumimoji="1" lang="ja-JP" altLang="en-US" sz="1400" dirty="0"/>
                        <a:t>・</a:t>
                      </a:r>
                      <a:r>
                        <a:rPr lang="ja-JP" altLang="en-US" sz="1400" b="0" i="0" u="none" strike="noStrike" baseline="0" dirty="0">
                          <a:solidFill>
                            <a:srgbClr val="000000"/>
                          </a:solidFill>
                          <a:latin typeface="Generic4-Regular"/>
                        </a:rPr>
                        <a:t>メンタルヘルス、孤独・孤立、高齢者のフレイル予防、子ども　</a:t>
                      </a:r>
                      <a:endParaRPr lang="en-US" altLang="ja-JP" sz="1400" b="0" i="0" u="none" strike="noStrike" baseline="0" dirty="0">
                        <a:solidFill>
                          <a:srgbClr val="000000"/>
                        </a:solidFill>
                        <a:latin typeface="Generic4-Regular"/>
                      </a:endParaRPr>
                    </a:p>
                    <a:p>
                      <a:r>
                        <a:rPr lang="ja-JP" altLang="en-US" sz="1400" b="0" i="0" u="none" strike="noStrike" baseline="0" dirty="0">
                          <a:solidFill>
                            <a:srgbClr val="000000"/>
                          </a:solidFill>
                          <a:latin typeface="Generic4-Regular"/>
                        </a:rPr>
                        <a:t>　の発達・発育に関する影響への対応　等</a:t>
                      </a:r>
                    </a:p>
                  </a:txBody>
                  <a:tcPr/>
                </a:tc>
                <a:extLst>
                  <a:ext uri="{0D108BD9-81ED-4DB2-BD59-A6C34878D82A}">
                    <a16:rowId xmlns:a16="http://schemas.microsoft.com/office/drawing/2014/main" val="3672777568"/>
                  </a:ext>
                </a:extLst>
              </a:tr>
              <a:tr h="520138">
                <a:tc>
                  <a:txBody>
                    <a:bodyPr/>
                    <a:lstStyle/>
                    <a:p>
                      <a:r>
                        <a:rPr kumimoji="1" lang="ja-JP" altLang="en-US" dirty="0"/>
                        <a:t>サーベイランス・情報収集</a:t>
                      </a:r>
                    </a:p>
                  </a:txBody>
                  <a:tcPr anchor="ctr"/>
                </a:tc>
                <a:tc>
                  <a:txBody>
                    <a:bodyPr/>
                    <a:lstStyle/>
                    <a:p>
                      <a:pPr algn="l"/>
                      <a:r>
                        <a:rPr kumimoji="1" lang="ja-JP" altLang="en-US" sz="1400" dirty="0"/>
                        <a:t>・新型インフルエンザ等の患者の早期把握と感染規模等の把握</a:t>
                      </a:r>
                      <a:endParaRPr kumimoji="1" lang="en-US" altLang="ja-JP" sz="1400" dirty="0"/>
                    </a:p>
                  </a:txBody>
                  <a:tcPr anchor="ctr"/>
                </a:tc>
                <a:tc>
                  <a:txBody>
                    <a:bodyPr/>
                    <a:lstStyle/>
                    <a:p>
                      <a:r>
                        <a:rPr lang="ja-JP" altLang="en-US" sz="1400" b="0" i="0" u="none" strike="noStrike" baseline="0" dirty="0">
                          <a:solidFill>
                            <a:srgbClr val="000000"/>
                          </a:solidFill>
                          <a:latin typeface="Generic4-Regular"/>
                        </a:rPr>
                        <a:t>・サーベイランスについての対策項目は国・茨城県・保健所設置</a:t>
                      </a:r>
                      <a:endParaRPr lang="en-US" altLang="ja-JP" sz="1400" b="0" i="0" u="none" strike="noStrike" baseline="0" dirty="0">
                        <a:solidFill>
                          <a:srgbClr val="000000"/>
                        </a:solidFill>
                        <a:latin typeface="Generic4-Regular"/>
                      </a:endParaRPr>
                    </a:p>
                    <a:p>
                      <a:r>
                        <a:rPr lang="ja-JP" altLang="en-US" sz="1400" b="0" i="0" u="none" strike="noStrike" baseline="0" dirty="0">
                          <a:solidFill>
                            <a:srgbClr val="000000"/>
                          </a:solidFill>
                          <a:latin typeface="Generic4-Regular"/>
                        </a:rPr>
                        <a:t>　市において記載</a:t>
                      </a:r>
                      <a:endParaRPr lang="en-US" altLang="ja-JP" sz="1400" b="0" i="0" u="none" strike="noStrike" baseline="0" dirty="0">
                        <a:solidFill>
                          <a:srgbClr val="000000"/>
                        </a:solidFill>
                        <a:latin typeface="Generic4-Regular"/>
                      </a:endParaRPr>
                    </a:p>
                    <a:p>
                      <a:r>
                        <a:rPr lang="ja-JP" altLang="en-US" sz="1400" b="0" i="0" u="none" strike="noStrike" baseline="0" dirty="0">
                          <a:solidFill>
                            <a:srgbClr val="000000"/>
                          </a:solidFill>
                          <a:latin typeface="Generic4-Regular"/>
                        </a:rPr>
                        <a:t>・「情報提供・共有、リスクコミュニケーション」の項目で茨城</a:t>
                      </a:r>
                      <a:endParaRPr lang="en-US" altLang="ja-JP" sz="1400" b="0" i="0" u="none" strike="noStrike" baseline="0" dirty="0">
                        <a:solidFill>
                          <a:srgbClr val="000000"/>
                        </a:solidFill>
                        <a:latin typeface="Generic4-Regular"/>
                      </a:endParaRPr>
                    </a:p>
                    <a:p>
                      <a:r>
                        <a:rPr lang="ja-JP" altLang="en-US" sz="1400" b="0" i="0" u="none" strike="noStrike" baseline="0" dirty="0">
                          <a:solidFill>
                            <a:srgbClr val="000000"/>
                          </a:solidFill>
                          <a:latin typeface="Generic4-Regular"/>
                        </a:rPr>
                        <a:t>　県等との感染症状況に関する情報連携を記載</a:t>
                      </a:r>
                    </a:p>
                  </a:txBody>
                  <a:tcPr/>
                </a:tc>
                <a:extLst>
                  <a:ext uri="{0D108BD9-81ED-4DB2-BD59-A6C34878D82A}">
                    <a16:rowId xmlns:a16="http://schemas.microsoft.com/office/drawing/2014/main" val="1526866438"/>
                  </a:ext>
                </a:extLst>
              </a:tr>
            </a:tbl>
          </a:graphicData>
        </a:graphic>
      </p:graphicFrame>
      <p:sp>
        <p:nvSpPr>
          <p:cNvPr id="12" name="テキスト ボックス 11">
            <a:extLst>
              <a:ext uri="{FF2B5EF4-FFF2-40B4-BE49-F238E27FC236}">
                <a16:creationId xmlns:a16="http://schemas.microsoft.com/office/drawing/2014/main" id="{195F0FDC-8718-9B18-9171-2147C6E6F121}"/>
              </a:ext>
            </a:extLst>
          </p:cNvPr>
          <p:cNvSpPr txBox="1"/>
          <p:nvPr/>
        </p:nvSpPr>
        <p:spPr>
          <a:xfrm>
            <a:off x="1225733" y="853440"/>
            <a:ext cx="6096000" cy="492443"/>
          </a:xfrm>
          <a:prstGeom prst="rect">
            <a:avLst/>
          </a:prstGeom>
          <a:noFill/>
        </p:spPr>
        <p:txBody>
          <a:bodyPr wrap="square">
            <a:spAutoFit/>
          </a:bodyPr>
          <a:lstStyle/>
          <a:p>
            <a:r>
              <a:rPr kumimoji="1" lang="ja-JP" altLang="en-US" sz="2600" b="1" dirty="0">
                <a:solidFill>
                  <a:prstClr val="white"/>
                </a:solidFill>
                <a:highlight>
                  <a:srgbClr val="800080"/>
                </a:highlight>
                <a:latin typeface="Franklin Gothic Book" panose="020B0503020102020204"/>
                <a:ea typeface="メイリオ" panose="020B0604030504040204" pitchFamily="50" charset="-128"/>
              </a:rPr>
              <a:t>対策</a:t>
            </a:r>
            <a:r>
              <a:rPr kumimoji="1" lang="ja-JP" altLang="en-US" sz="2600" b="1" i="0" u="none" strike="noStrike" kern="1200" cap="none" spc="0" normalizeH="0" baseline="0" noProof="0" dirty="0">
                <a:ln>
                  <a:noFill/>
                </a:ln>
                <a:solidFill>
                  <a:prstClr val="white"/>
                </a:solidFill>
                <a:effectLst/>
                <a:highlight>
                  <a:srgbClr val="800080"/>
                </a:highlight>
                <a:uLnTx/>
                <a:uFillTx/>
                <a:latin typeface="Franklin Gothic Book" panose="020B0503020102020204"/>
                <a:ea typeface="メイリオ" panose="020B0604030504040204" pitchFamily="50" charset="-128"/>
                <a:cs typeface="+mn-cs"/>
              </a:rPr>
              <a:t>の内容が変更・拡充した項目　　</a:t>
            </a:r>
            <a:endParaRPr lang="ja-JP" altLang="en-US" sz="2600" dirty="0"/>
          </a:p>
        </p:txBody>
      </p:sp>
    </p:spTree>
    <p:extLst>
      <p:ext uri="{BB962C8B-B14F-4D97-AF65-F5344CB8AC3E}">
        <p14:creationId xmlns:p14="http://schemas.microsoft.com/office/powerpoint/2010/main" val="136832316"/>
      </p:ext>
    </p:extLst>
  </p:cSld>
  <p:clrMapOvr>
    <a:masterClrMapping/>
  </p:clrMapOvr>
</p:sld>
</file>

<file path=ppt/theme/theme1.xml><?xml version="1.0" encoding="utf-8"?>
<a:theme xmlns:a="http://schemas.openxmlformats.org/drawingml/2006/main" name="トリミング">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トリミング">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トリミング">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Ion Boardroom</Template>
  <TotalTime>429</TotalTime>
  <Words>910</Words>
  <Application>Microsoft Office PowerPoint</Application>
  <PresentationFormat>ワイド画面</PresentationFormat>
  <Paragraphs>78</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BIZ UDPゴシック</vt:lpstr>
      <vt:lpstr>Generic2-Regular</vt:lpstr>
      <vt:lpstr>Generic4-Regular</vt:lpstr>
      <vt:lpstr>Franklin Gothic Book</vt:lpstr>
      <vt:lpstr>トリミング</vt:lpstr>
      <vt:lpstr>令和7年度　小美玉市新型インフルエンザ等 対策行動計画改定のポイント</vt:lpstr>
      <vt:lpstr>【　小美玉市新型インフルエンザ等対策行動計画主な改定のポイント　】  本改定では、新型コロナウイルス感染症対策の経験・課題を踏まえ、幅広い呼吸器感染症による危機にも対応できる社会をめざし、主に以下のポイントを改定するものです。 </vt:lpstr>
      <vt:lpstr>【　小美玉市新型インフルエンザ等対策行動計画改定点①　】  </vt:lpstr>
      <vt:lpstr>【　小美玉市新型インフルエンザ等対策行動計画改定点②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再任用 太田 由美江</dc:creator>
  <cp:lastModifiedBy>再任用 太田 由美江</cp:lastModifiedBy>
  <cp:revision>14</cp:revision>
  <dcterms:created xsi:type="dcterms:W3CDTF">2025-10-02T03:09:47Z</dcterms:created>
  <dcterms:modified xsi:type="dcterms:W3CDTF">2026-03-09T08:01:43Z</dcterms:modified>
</cp:coreProperties>
</file>