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12"/>
  </p:notesMasterIdLst>
  <p:sldIdLst>
    <p:sldId id="256" r:id="rId2"/>
    <p:sldId id="257" r:id="rId3"/>
    <p:sldId id="260" r:id="rId4"/>
    <p:sldId id="258" r:id="rId5"/>
    <p:sldId id="288" r:id="rId6"/>
    <p:sldId id="289" r:id="rId7"/>
    <p:sldId id="264" r:id="rId8"/>
    <p:sldId id="265" r:id="rId9"/>
    <p:sldId id="290" r:id="rId10"/>
    <p:sldId id="291" r:id="rId1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ja-JP"/>
              <a:t>アンケート集計結果</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小美玉市内事業所ＧビズＩＤの取得状況</c:v>
                </c:pt>
              </c:strCache>
            </c:strRef>
          </c:tx>
          <c:dPt>
            <c:idx val="0"/>
            <c:bubble3D val="0"/>
            <c:spPr>
              <a:solidFill>
                <a:schemeClr val="accent6">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499-4325-A4B8-94EB33F20035}"/>
              </c:ext>
            </c:extLst>
          </c:dPt>
          <c:dPt>
            <c:idx val="1"/>
            <c:bubble3D val="0"/>
            <c:spPr>
              <a:solidFill>
                <a:schemeClr val="accent6">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499-4325-A4B8-94EB33F2003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GビズID取得済</c:v>
                </c:pt>
                <c:pt idx="1">
                  <c:v>GビズID未取得</c:v>
                </c:pt>
              </c:strCache>
            </c:strRef>
          </c:cat>
          <c:val>
            <c:numRef>
              <c:f>Sheet1!$B$2:$B$3</c:f>
              <c:numCache>
                <c:formatCode>General</c:formatCode>
                <c:ptCount val="2"/>
                <c:pt idx="0">
                  <c:v>18</c:v>
                </c:pt>
                <c:pt idx="1">
                  <c:v>3</c:v>
                </c:pt>
              </c:numCache>
            </c:numRef>
          </c:val>
          <c:extLst>
            <c:ext xmlns:c16="http://schemas.microsoft.com/office/drawing/2014/chart" uri="{C3380CC4-5D6E-409C-BE32-E72D297353CC}">
              <c16:uniqueId val="{00000000-62B2-4159-A081-D3E2201CA46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6DB83A9A-12E6-4B00-A1F0-219262B980CA}" type="datetimeFigureOut">
              <a:rPr kumimoji="1" lang="ja-JP" altLang="en-US" smtClean="0"/>
              <a:t>2026/3/4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6063FB0-EC95-4E4B-AA6F-E0D46ADD4989}" type="slidenum">
              <a:rPr kumimoji="1" lang="ja-JP" altLang="en-US" smtClean="0"/>
              <a:t>‹#›</a:t>
            </a:fld>
            <a:endParaRPr kumimoji="1" lang="ja-JP" altLang="en-US"/>
          </a:p>
        </p:txBody>
      </p:sp>
    </p:spTree>
    <p:extLst>
      <p:ext uri="{BB962C8B-B14F-4D97-AF65-F5344CB8AC3E}">
        <p14:creationId xmlns:p14="http://schemas.microsoft.com/office/powerpoint/2010/main" val="41763822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A6B75C-3ACE-4065-92A9-73974DA7C9BA}" type="datetime1">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190722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F2800E-EEB8-4BD9-B0C0-94BB9B166917}" type="datetime1">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335296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1B5A9B-DA84-4D9A-A535-052679DB95F9}" type="datetime1">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64DC99-081B-4CA6-99C5-4101FD31D38E}"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5131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49C159B0-B97E-4391-A1C2-F4BA75744D38}" type="datetime1">
              <a:rPr kumimoji="1" lang="ja-JP" altLang="en-US" smtClean="0"/>
              <a:t>2026/3/4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221176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BDCBFDB-D148-4F4F-ABB3-C70259B738C2}" type="datetime1">
              <a:rPr kumimoji="1" lang="ja-JP" altLang="en-US" smtClean="0"/>
              <a:t>2026/3/4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64DC99-081B-4CA6-99C5-4101FD31D38E}"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1118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E0210B3D-2589-4A52-9AB3-89D9FAE7472C}" type="datetime1">
              <a:rPr kumimoji="1" lang="ja-JP" altLang="en-US" smtClean="0"/>
              <a:t>2026/3/4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1743853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FA522A-992F-41AF-8D95-E5B5F2456683}" type="datetime1">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1466729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202E70-55E1-4987-8C7F-C12A23F4B583}" type="datetime1">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116889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B8BED2-DE49-4FAD-ACB6-910A1F800BB8}" type="datetime1">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270776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00CD7F-BA0E-4313-91BF-B0211294887E}" type="datetime1">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90837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DA1E133-D4E5-443C-813A-AD4E30516AA5}" type="datetime1">
              <a:rPr kumimoji="1" lang="ja-JP" altLang="en-US" smtClean="0"/>
              <a:t>2026/3/4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412111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09767C-BB84-46FB-BF37-162C2B234C9C}" type="datetime1">
              <a:rPr kumimoji="1" lang="ja-JP" altLang="en-US" smtClean="0"/>
              <a:t>2026/3/4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124339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46A34BA-DC89-43A2-8895-7393E3ED62C0}" type="datetime1">
              <a:rPr kumimoji="1" lang="ja-JP" altLang="en-US" smtClean="0"/>
              <a:t>2026/3/4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354278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B776F-1D42-41A2-91B8-4AD79960622C}" type="datetime1">
              <a:rPr kumimoji="1" lang="ja-JP" altLang="en-US" smtClean="0"/>
              <a:t>2026/3/4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206051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57740F-7357-4518-B979-E539AEBA2BF9}" type="datetime1">
              <a:rPr kumimoji="1" lang="ja-JP" altLang="en-US" smtClean="0"/>
              <a:t>2026/3/4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1339035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376BE8-DB88-4860-B20A-7A06949C230C}" type="datetime1">
              <a:rPr kumimoji="1" lang="ja-JP" altLang="en-US" smtClean="0"/>
              <a:t>2026/3/4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376298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C4DB6BC-BB13-47B0-A66F-EC6F2C5DBD62}" type="datetime1">
              <a:rPr kumimoji="1" lang="ja-JP" altLang="en-US" smtClean="0"/>
              <a:t>2026/3/4</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264DC99-081B-4CA6-99C5-4101FD31D38E}" type="slidenum">
              <a:rPr kumimoji="1" lang="ja-JP" altLang="en-US" smtClean="0"/>
              <a:t>‹#›</a:t>
            </a:fld>
            <a:endParaRPr kumimoji="1" lang="ja-JP" altLang="en-US"/>
          </a:p>
        </p:txBody>
      </p:sp>
    </p:spTree>
    <p:extLst>
      <p:ext uri="{BB962C8B-B14F-4D97-AF65-F5344CB8AC3E}">
        <p14:creationId xmlns:p14="http://schemas.microsoft.com/office/powerpoint/2010/main" val="412125905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hf hdr="0" ftr="0" dt="0"/>
  <p:txStyles>
    <p:title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biz-id.go.jp/top/"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hlw.go.jp/stf/kaigo-shinsei.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事業所指定関係各種届出の電子申請の原則化について</a:t>
            </a:r>
            <a:endParaRPr kumimoji="1" lang="ja-JP" altLang="en-US" dirty="0"/>
          </a:p>
        </p:txBody>
      </p:sp>
      <p:sp>
        <p:nvSpPr>
          <p:cNvPr id="3" name="サブタイトル 2"/>
          <p:cNvSpPr>
            <a:spLocks noGrp="1"/>
          </p:cNvSpPr>
          <p:nvPr>
            <p:ph type="subTitle" idx="1"/>
          </p:nvPr>
        </p:nvSpPr>
        <p:spPr/>
        <p:txBody>
          <a:bodyPr>
            <a:normAutofit fontScale="62500" lnSpcReduction="20000"/>
          </a:bodyPr>
          <a:lstStyle/>
          <a:p>
            <a:r>
              <a:rPr kumimoji="1" lang="ja-JP" altLang="en-US" sz="3200" dirty="0"/>
              <a:t>　</a:t>
            </a:r>
            <a:endParaRPr kumimoji="1" lang="en-US" altLang="ja-JP" sz="3200" dirty="0"/>
          </a:p>
          <a:p>
            <a:r>
              <a:rPr lang="ja-JP" altLang="en-US" sz="3200" dirty="0"/>
              <a:t>　　　　　</a:t>
            </a:r>
            <a:r>
              <a:rPr kumimoji="1" lang="ja-JP" altLang="en-US" sz="3200" dirty="0"/>
              <a:t>～電子申請・届出システムについて～</a:t>
            </a:r>
            <a:endParaRPr kumimoji="1" lang="en-US" altLang="ja-JP" sz="3200" dirty="0"/>
          </a:p>
          <a:p>
            <a:r>
              <a:rPr lang="ja-JP" altLang="en-US" sz="3200" dirty="0"/>
              <a:t>　　　　　　 小美玉市　福祉部　介護福祉課</a:t>
            </a:r>
            <a:endParaRPr kumimoji="1" lang="ja-JP" altLang="en-US" sz="3200" dirty="0"/>
          </a:p>
        </p:txBody>
      </p:sp>
    </p:spTree>
    <p:extLst>
      <p:ext uri="{BB962C8B-B14F-4D97-AF65-F5344CB8AC3E}">
        <p14:creationId xmlns:p14="http://schemas.microsoft.com/office/powerpoint/2010/main" val="190557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C0983-8985-1187-703F-4EC33F61976A}"/>
              </a:ext>
            </a:extLst>
          </p:cNvPr>
          <p:cNvSpPr>
            <a:spLocks noGrp="1"/>
          </p:cNvSpPr>
          <p:nvPr>
            <p:ph type="title"/>
          </p:nvPr>
        </p:nvSpPr>
        <p:spPr/>
        <p:txBody>
          <a:bodyPr/>
          <a:lstStyle/>
          <a:p>
            <a:r>
              <a:rPr kumimoji="1" lang="ja-JP" altLang="en-US" dirty="0"/>
              <a:t>デモ環境をご活用ください。</a:t>
            </a:r>
          </a:p>
        </p:txBody>
      </p:sp>
      <p:pic>
        <p:nvPicPr>
          <p:cNvPr id="6" name="コンテンツ プレースホルダー 5">
            <a:extLst>
              <a:ext uri="{FF2B5EF4-FFF2-40B4-BE49-F238E27FC236}">
                <a16:creationId xmlns:a16="http://schemas.microsoft.com/office/drawing/2014/main" id="{5636CA50-6D9C-975B-7656-2C20D481EEDF}"/>
              </a:ext>
            </a:extLst>
          </p:cNvPr>
          <p:cNvPicPr>
            <a:picLocks noGrp="1" noChangeAspect="1"/>
          </p:cNvPicPr>
          <p:nvPr>
            <p:ph idx="1"/>
          </p:nvPr>
        </p:nvPicPr>
        <p:blipFill>
          <a:blip r:embed="rId2"/>
          <a:stretch>
            <a:fillRect/>
          </a:stretch>
        </p:blipFill>
        <p:spPr>
          <a:xfrm>
            <a:off x="1791479" y="1278295"/>
            <a:ext cx="9797142" cy="5447144"/>
          </a:xfrm>
        </p:spPr>
      </p:pic>
      <p:sp>
        <p:nvSpPr>
          <p:cNvPr id="4" name="スライド番号プレースホルダー 3">
            <a:extLst>
              <a:ext uri="{FF2B5EF4-FFF2-40B4-BE49-F238E27FC236}">
                <a16:creationId xmlns:a16="http://schemas.microsoft.com/office/drawing/2014/main" id="{2EC292F8-07E4-8050-7257-9A13487E5FE9}"/>
              </a:ext>
            </a:extLst>
          </p:cNvPr>
          <p:cNvSpPr>
            <a:spLocks noGrp="1"/>
          </p:cNvSpPr>
          <p:nvPr>
            <p:ph type="sldNum" sz="quarter" idx="12"/>
          </p:nvPr>
        </p:nvSpPr>
        <p:spPr/>
        <p:txBody>
          <a:bodyPr/>
          <a:lstStyle/>
          <a:p>
            <a:fld id="{0264DC99-081B-4CA6-99C5-4101FD31D38E}" type="slidenum">
              <a:rPr kumimoji="1" lang="ja-JP" altLang="en-US" smtClean="0"/>
              <a:t>10</a:t>
            </a:fld>
            <a:endParaRPr kumimoji="1" lang="ja-JP" altLang="en-US"/>
          </a:p>
        </p:txBody>
      </p:sp>
    </p:spTree>
    <p:extLst>
      <p:ext uri="{BB962C8B-B14F-4D97-AF65-F5344CB8AC3E}">
        <p14:creationId xmlns:p14="http://schemas.microsoft.com/office/powerpoint/2010/main" val="8397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電子申請・届出システム整備の背景・目的</a:t>
            </a:r>
            <a:endParaRPr kumimoji="1" lang="ja-JP" altLang="en-US" dirty="0"/>
          </a:p>
        </p:txBody>
      </p:sp>
      <p:sp>
        <p:nvSpPr>
          <p:cNvPr id="3" name="コンテンツ プレースホルダー 2"/>
          <p:cNvSpPr>
            <a:spLocks noGrp="1"/>
          </p:cNvSpPr>
          <p:nvPr>
            <p:ph idx="1"/>
          </p:nvPr>
        </p:nvSpPr>
        <p:spPr/>
        <p:txBody>
          <a:bodyPr/>
          <a:lstStyle/>
          <a:p>
            <a:r>
              <a:rPr lang="ja-JP" altLang="en-US" dirty="0"/>
              <a:t>・デジタル手続法において、地方公共団体の手続きについて電子化のシステム等を国が支援することとされており「電子申請・届出システム」もその支援のひとつとして行われるもの。</a:t>
            </a:r>
            <a:endParaRPr lang="en-US" altLang="ja-JP" dirty="0"/>
          </a:p>
          <a:p>
            <a:r>
              <a:rPr lang="ja-JP" altLang="en-US" dirty="0"/>
              <a:t>・デジタル３原則のもと、地方公共団体の行政手続についても、オンライン化が努力義務とされている。</a:t>
            </a:r>
            <a:endParaRPr lang="en-US" altLang="ja-JP" dirty="0"/>
          </a:p>
          <a:p>
            <a:r>
              <a:rPr kumimoji="1" lang="ja-JP" altLang="en-US" dirty="0"/>
              <a:t>・デジタル技術を活用し、いつでも、どこでも、簡便に</a:t>
            </a:r>
            <a:r>
              <a:rPr lang="ja-JP" altLang="en-US" dirty="0"/>
              <a:t>行政手続を行うようにする。</a:t>
            </a:r>
            <a:endParaRPr lang="en-US" altLang="ja-JP" dirty="0"/>
          </a:p>
          <a:p>
            <a:r>
              <a:rPr kumimoji="1" lang="ja-JP" altLang="en-US" dirty="0"/>
              <a:t>・厚生労働省の「電子申請・届出システム」を利用して、令和</a:t>
            </a:r>
            <a:r>
              <a:rPr kumimoji="1" lang="en-US" altLang="ja-JP" dirty="0"/>
              <a:t>7</a:t>
            </a:r>
            <a:r>
              <a:rPr kumimoji="1" lang="ja-JP" altLang="en-US" dirty="0"/>
              <a:t>年度末（令和</a:t>
            </a:r>
            <a:r>
              <a:rPr kumimoji="1" lang="en-US" altLang="ja-JP" dirty="0"/>
              <a:t>8</a:t>
            </a:r>
            <a:r>
              <a:rPr kumimoji="1" lang="ja-JP" altLang="en-US" dirty="0"/>
              <a:t>年</a:t>
            </a:r>
            <a:r>
              <a:rPr kumimoji="1" lang="en-US" altLang="ja-JP" dirty="0"/>
              <a:t>3</a:t>
            </a:r>
            <a:r>
              <a:rPr kumimoji="1" lang="ja-JP" altLang="en-US" dirty="0"/>
              <a:t>月</a:t>
            </a:r>
            <a:r>
              <a:rPr kumimoji="1" lang="en-US" altLang="ja-JP" dirty="0"/>
              <a:t>31</a:t>
            </a:r>
            <a:r>
              <a:rPr kumimoji="1" lang="ja-JP" altLang="en-US" dirty="0"/>
              <a:t>日）までに全ての地方公共団体で電子申請・</a:t>
            </a:r>
            <a:r>
              <a:rPr lang="ja-JP" altLang="en-US" dirty="0"/>
              <a:t>届出システムを利用開始することとされている。</a:t>
            </a:r>
            <a:endParaRPr kumimoji="1" lang="ja-JP" altLang="en-US" dirty="0"/>
          </a:p>
        </p:txBody>
      </p:sp>
      <p:sp>
        <p:nvSpPr>
          <p:cNvPr id="9" name="スライド番号プレースホルダー 8"/>
          <p:cNvSpPr>
            <a:spLocks noGrp="1"/>
          </p:cNvSpPr>
          <p:nvPr>
            <p:ph type="sldNum" sz="quarter" idx="12"/>
          </p:nvPr>
        </p:nvSpPr>
        <p:spPr/>
        <p:txBody>
          <a:bodyPr/>
          <a:lstStyle/>
          <a:p>
            <a:fld id="{0264DC99-081B-4CA6-99C5-4101FD31D38E}" type="slidenum">
              <a:rPr kumimoji="1" lang="ja-JP" altLang="en-US" smtClean="0"/>
              <a:t>2</a:t>
            </a:fld>
            <a:endParaRPr kumimoji="1" lang="ja-JP" altLang="en-US"/>
          </a:p>
        </p:txBody>
      </p:sp>
    </p:spTree>
    <p:extLst>
      <p:ext uri="{BB962C8B-B14F-4D97-AF65-F5344CB8AC3E}">
        <p14:creationId xmlns:p14="http://schemas.microsoft.com/office/powerpoint/2010/main" val="132221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電子申請・届出システムについて</a:t>
            </a:r>
          </a:p>
        </p:txBody>
      </p:sp>
      <p:sp>
        <p:nvSpPr>
          <p:cNvPr id="3" name="スライド番号プレースホルダー 2"/>
          <p:cNvSpPr>
            <a:spLocks noGrp="1"/>
          </p:cNvSpPr>
          <p:nvPr>
            <p:ph type="sldNum" sz="quarter" idx="12"/>
          </p:nvPr>
        </p:nvSpPr>
        <p:spPr/>
        <p:txBody>
          <a:bodyPr/>
          <a:lstStyle/>
          <a:p>
            <a:fld id="{0264DC99-081B-4CA6-99C5-4101FD31D38E}" type="slidenum">
              <a:rPr kumimoji="1" lang="ja-JP" altLang="en-US" smtClean="0"/>
              <a:t>3</a:t>
            </a:fld>
            <a:endParaRPr kumimoji="1" lang="ja-JP" altLang="en-US"/>
          </a:p>
        </p:txBody>
      </p:sp>
      <p:pic>
        <p:nvPicPr>
          <p:cNvPr id="8" name="コンテンツ プレースホルダー 7">
            <a:extLst>
              <a:ext uri="{FF2B5EF4-FFF2-40B4-BE49-F238E27FC236}">
                <a16:creationId xmlns:a16="http://schemas.microsoft.com/office/drawing/2014/main" id="{1BE5EE1E-8D09-DE15-9BE5-6FDF4AF5387F}"/>
              </a:ext>
            </a:extLst>
          </p:cNvPr>
          <p:cNvPicPr>
            <a:picLocks noGrp="1" noChangeAspect="1"/>
          </p:cNvPicPr>
          <p:nvPr>
            <p:ph idx="1"/>
          </p:nvPr>
        </p:nvPicPr>
        <p:blipFill>
          <a:blip r:embed="rId2"/>
          <a:stretch>
            <a:fillRect/>
          </a:stretch>
        </p:blipFill>
        <p:spPr>
          <a:xfrm>
            <a:off x="1483567" y="1152907"/>
            <a:ext cx="10176621" cy="5593126"/>
          </a:xfrm>
        </p:spPr>
      </p:pic>
    </p:spTree>
    <p:extLst>
      <p:ext uri="{BB962C8B-B14F-4D97-AF65-F5344CB8AC3E}">
        <p14:creationId xmlns:p14="http://schemas.microsoft.com/office/powerpoint/2010/main" val="250541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a:t>電子申請・届出システムの機能</a:t>
            </a:r>
            <a:br>
              <a:rPr kumimoji="1" lang="en-US" altLang="ja-JP" dirty="0"/>
            </a:br>
            <a:r>
              <a:rPr kumimoji="1" lang="ja-JP" altLang="en-US" sz="2800" dirty="0"/>
              <a:t>（介護サービス情報公表システムの拡張）</a:t>
            </a:r>
          </a:p>
        </p:txBody>
      </p:sp>
      <p:pic>
        <p:nvPicPr>
          <p:cNvPr id="4" name="コンテンツ プレースホルダー 3"/>
          <p:cNvPicPr>
            <a:picLocks noGrp="1" noChangeAspect="1"/>
          </p:cNvPicPr>
          <p:nvPr>
            <p:ph idx="1"/>
          </p:nvPr>
        </p:nvPicPr>
        <p:blipFill>
          <a:blip r:embed="rId2"/>
          <a:stretch>
            <a:fillRect/>
          </a:stretch>
        </p:blipFill>
        <p:spPr>
          <a:xfrm>
            <a:off x="2592925" y="1532586"/>
            <a:ext cx="8493479" cy="5221255"/>
          </a:xfrm>
          <a:prstGeom prst="rect">
            <a:avLst/>
          </a:prstGeom>
        </p:spPr>
      </p:pic>
      <p:sp>
        <p:nvSpPr>
          <p:cNvPr id="3" name="スライド番号プレースホルダー 2"/>
          <p:cNvSpPr>
            <a:spLocks noGrp="1"/>
          </p:cNvSpPr>
          <p:nvPr>
            <p:ph type="sldNum" sz="quarter" idx="12"/>
          </p:nvPr>
        </p:nvSpPr>
        <p:spPr/>
        <p:txBody>
          <a:bodyPr/>
          <a:lstStyle/>
          <a:p>
            <a:fld id="{0264DC99-081B-4CA6-99C5-4101FD31D38E}" type="slidenum">
              <a:rPr kumimoji="1" lang="ja-JP" altLang="en-US" smtClean="0"/>
              <a:t>4</a:t>
            </a:fld>
            <a:endParaRPr kumimoji="1" lang="ja-JP" altLang="en-US"/>
          </a:p>
        </p:txBody>
      </p:sp>
    </p:spTree>
    <p:extLst>
      <p:ext uri="{BB962C8B-B14F-4D97-AF65-F5344CB8AC3E}">
        <p14:creationId xmlns:p14="http://schemas.microsoft.com/office/powerpoint/2010/main" val="165836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82AD25-089D-2EA0-901F-667944345849}"/>
              </a:ext>
            </a:extLst>
          </p:cNvPr>
          <p:cNvSpPr>
            <a:spLocks noGrp="1"/>
          </p:cNvSpPr>
          <p:nvPr>
            <p:ph type="title"/>
          </p:nvPr>
        </p:nvSpPr>
        <p:spPr/>
        <p:txBody>
          <a:bodyPr/>
          <a:lstStyle/>
          <a:p>
            <a:r>
              <a:rPr kumimoji="1" lang="ja-JP" altLang="en-US" dirty="0"/>
              <a:t>小美玉市内法人の</a:t>
            </a:r>
            <a:r>
              <a:rPr kumimoji="1" lang="en-US" altLang="ja-JP" dirty="0"/>
              <a:t>G</a:t>
            </a:r>
            <a:r>
              <a:rPr kumimoji="1" lang="ja-JP" altLang="en-US" dirty="0"/>
              <a:t>ビス</a:t>
            </a:r>
            <a:r>
              <a:rPr kumimoji="1" lang="en-US" altLang="ja-JP" dirty="0"/>
              <a:t>ID</a:t>
            </a:r>
            <a:r>
              <a:rPr kumimoji="1" lang="ja-JP" altLang="en-US" dirty="0"/>
              <a:t>の取得状況</a:t>
            </a:r>
          </a:p>
        </p:txBody>
      </p:sp>
      <p:graphicFrame>
        <p:nvGraphicFramePr>
          <p:cNvPr id="7" name="コンテンツ プレースホルダー 6">
            <a:extLst>
              <a:ext uri="{FF2B5EF4-FFF2-40B4-BE49-F238E27FC236}">
                <a16:creationId xmlns:a16="http://schemas.microsoft.com/office/drawing/2014/main" id="{9E7A6C7D-185B-3797-862B-1C7F899EBDF7}"/>
              </a:ext>
            </a:extLst>
          </p:cNvPr>
          <p:cNvGraphicFramePr>
            <a:graphicFrameLocks noGrp="1"/>
          </p:cNvGraphicFramePr>
          <p:nvPr>
            <p:ph idx="1"/>
            <p:extLst>
              <p:ext uri="{D42A27DB-BD31-4B8C-83A1-F6EECF244321}">
                <p14:modId xmlns:p14="http://schemas.microsoft.com/office/powerpoint/2010/main" val="2105145917"/>
              </p:ext>
            </p:extLst>
          </p:nvPr>
        </p:nvGraphicFramePr>
        <p:xfrm>
          <a:off x="2300966" y="1362076"/>
          <a:ext cx="4506912" cy="5429249"/>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D2FE37A4-5194-9912-1E09-3381C3D67461}"/>
              </a:ext>
            </a:extLst>
          </p:cNvPr>
          <p:cNvSpPr>
            <a:spLocks noGrp="1"/>
          </p:cNvSpPr>
          <p:nvPr>
            <p:ph type="sldNum" sz="quarter" idx="12"/>
          </p:nvPr>
        </p:nvSpPr>
        <p:spPr/>
        <p:txBody>
          <a:bodyPr/>
          <a:lstStyle/>
          <a:p>
            <a:fld id="{0264DC99-081B-4CA6-99C5-4101FD31D38E}" type="slidenum">
              <a:rPr kumimoji="1" lang="ja-JP" altLang="en-US" smtClean="0"/>
              <a:t>5</a:t>
            </a:fld>
            <a:endParaRPr kumimoji="1" lang="ja-JP" altLang="en-US"/>
          </a:p>
        </p:txBody>
      </p:sp>
      <p:sp>
        <p:nvSpPr>
          <p:cNvPr id="3" name="正方形/長方形 2">
            <a:extLst>
              <a:ext uri="{FF2B5EF4-FFF2-40B4-BE49-F238E27FC236}">
                <a16:creationId xmlns:a16="http://schemas.microsoft.com/office/drawing/2014/main" id="{B56E3906-DC28-4D37-6B97-B865476F36BA}"/>
              </a:ext>
            </a:extLst>
          </p:cNvPr>
          <p:cNvSpPr/>
          <p:nvPr/>
        </p:nvSpPr>
        <p:spPr>
          <a:xfrm>
            <a:off x="7200901" y="1971675"/>
            <a:ext cx="4610100" cy="17182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令和</a:t>
            </a:r>
            <a:r>
              <a:rPr kumimoji="1" lang="en-US" altLang="ja-JP" dirty="0">
                <a:solidFill>
                  <a:schemeClr val="tx1"/>
                </a:solidFill>
              </a:rPr>
              <a:t>8</a:t>
            </a:r>
            <a:r>
              <a:rPr kumimoji="1" lang="ja-JP" altLang="en-US" dirty="0">
                <a:solidFill>
                  <a:schemeClr val="tx1"/>
                </a:solidFill>
              </a:rPr>
              <a:t>年</a:t>
            </a:r>
            <a:r>
              <a:rPr kumimoji="1" lang="en-US" altLang="ja-JP" dirty="0">
                <a:solidFill>
                  <a:schemeClr val="tx1"/>
                </a:solidFill>
              </a:rPr>
              <a:t>1</a:t>
            </a:r>
            <a:r>
              <a:rPr kumimoji="1" lang="ja-JP" altLang="en-US" dirty="0">
                <a:solidFill>
                  <a:schemeClr val="tx1"/>
                </a:solidFill>
              </a:rPr>
              <a:t>月</a:t>
            </a:r>
            <a:r>
              <a:rPr kumimoji="1" lang="en-US" altLang="ja-JP" dirty="0">
                <a:solidFill>
                  <a:schemeClr val="tx1"/>
                </a:solidFill>
              </a:rPr>
              <a:t>23</a:t>
            </a:r>
            <a:r>
              <a:rPr kumimoji="1" lang="ja-JP" altLang="en-US" dirty="0">
                <a:solidFill>
                  <a:schemeClr val="tx1"/>
                </a:solidFill>
              </a:rPr>
              <a:t>日アンケートを実施しました。（市内</a:t>
            </a:r>
            <a:r>
              <a:rPr kumimoji="1" lang="en-US" altLang="ja-JP" dirty="0">
                <a:solidFill>
                  <a:schemeClr val="tx1"/>
                </a:solidFill>
              </a:rPr>
              <a:t>21</a:t>
            </a:r>
            <a:r>
              <a:rPr kumimoji="1" lang="ja-JP" altLang="en-US" dirty="0">
                <a:solidFill>
                  <a:schemeClr val="tx1"/>
                </a:solidFill>
              </a:rPr>
              <a:t>法人・令和</a:t>
            </a:r>
            <a:r>
              <a:rPr kumimoji="1" lang="en-US" altLang="ja-JP" dirty="0">
                <a:solidFill>
                  <a:schemeClr val="tx1"/>
                </a:solidFill>
              </a:rPr>
              <a:t>8</a:t>
            </a:r>
            <a:r>
              <a:rPr kumimoji="1" lang="ja-JP" altLang="en-US" dirty="0">
                <a:solidFill>
                  <a:schemeClr val="tx1"/>
                </a:solidFill>
              </a:rPr>
              <a:t>年</a:t>
            </a:r>
            <a:r>
              <a:rPr kumimoji="1" lang="en-US" altLang="ja-JP" dirty="0">
                <a:solidFill>
                  <a:schemeClr val="tx1"/>
                </a:solidFill>
              </a:rPr>
              <a:t>2</a:t>
            </a:r>
            <a:r>
              <a:rPr kumimoji="1" lang="ja-JP" altLang="en-US" dirty="0">
                <a:solidFill>
                  <a:schemeClr val="tx1"/>
                </a:solidFill>
              </a:rPr>
              <a:t>月現在）</a:t>
            </a:r>
            <a:endParaRPr kumimoji="1" lang="en-US" altLang="ja-JP" dirty="0">
              <a:solidFill>
                <a:schemeClr val="tx1"/>
              </a:solidFill>
            </a:endParaRPr>
          </a:p>
          <a:p>
            <a:pPr algn="ctr"/>
            <a:r>
              <a:rPr kumimoji="1" lang="ja-JP" altLang="en-US" dirty="0">
                <a:solidFill>
                  <a:schemeClr val="tx1"/>
                </a:solidFill>
              </a:rPr>
              <a:t>法人として</a:t>
            </a:r>
            <a:r>
              <a:rPr kumimoji="1" lang="en-US" altLang="ja-JP" dirty="0">
                <a:solidFill>
                  <a:schemeClr val="tx1"/>
                </a:solidFill>
              </a:rPr>
              <a:t>G</a:t>
            </a:r>
            <a:r>
              <a:rPr kumimoji="1" lang="ja-JP" altLang="en-US" dirty="0">
                <a:solidFill>
                  <a:schemeClr val="tx1"/>
                </a:solidFill>
              </a:rPr>
              <a:t>ビズ</a:t>
            </a:r>
            <a:r>
              <a:rPr kumimoji="1" lang="en-US" altLang="ja-JP" dirty="0">
                <a:solidFill>
                  <a:schemeClr val="tx1"/>
                </a:solidFill>
              </a:rPr>
              <a:t>ID</a:t>
            </a:r>
            <a:r>
              <a:rPr kumimoji="1" lang="ja-JP" altLang="en-US" dirty="0">
                <a:solidFill>
                  <a:schemeClr val="tx1"/>
                </a:solidFill>
              </a:rPr>
              <a:t>を取得している法人が</a:t>
            </a:r>
            <a:r>
              <a:rPr kumimoji="1" lang="en-US" altLang="ja-JP" dirty="0">
                <a:solidFill>
                  <a:schemeClr val="tx1"/>
                </a:solidFill>
              </a:rPr>
              <a:t>86</a:t>
            </a:r>
            <a:r>
              <a:rPr kumimoji="1" lang="ja-JP" altLang="en-US" dirty="0">
                <a:solidFill>
                  <a:schemeClr val="tx1"/>
                </a:solidFill>
              </a:rPr>
              <a:t>％（</a:t>
            </a:r>
            <a:r>
              <a:rPr kumimoji="1" lang="en-US" altLang="ja-JP" dirty="0">
                <a:solidFill>
                  <a:schemeClr val="tx1"/>
                </a:solidFill>
              </a:rPr>
              <a:t>18</a:t>
            </a:r>
            <a:r>
              <a:rPr kumimoji="1" lang="ja-JP" altLang="en-US" dirty="0">
                <a:solidFill>
                  <a:schemeClr val="tx1"/>
                </a:solidFill>
              </a:rPr>
              <a:t>法人）未取得の法人が</a:t>
            </a:r>
            <a:r>
              <a:rPr kumimoji="1" lang="en-US" altLang="ja-JP" dirty="0">
                <a:solidFill>
                  <a:schemeClr val="tx1"/>
                </a:solidFill>
              </a:rPr>
              <a:t>14</a:t>
            </a:r>
            <a:r>
              <a:rPr kumimoji="1" lang="ja-JP" altLang="en-US" dirty="0">
                <a:solidFill>
                  <a:schemeClr val="tx1"/>
                </a:solidFill>
              </a:rPr>
              <a:t>％（</a:t>
            </a:r>
            <a:r>
              <a:rPr kumimoji="1" lang="en-US" altLang="ja-JP" dirty="0">
                <a:solidFill>
                  <a:schemeClr val="tx1"/>
                </a:solidFill>
              </a:rPr>
              <a:t>3</a:t>
            </a:r>
            <a:r>
              <a:rPr kumimoji="1" lang="ja-JP" altLang="en-US" dirty="0">
                <a:solidFill>
                  <a:schemeClr val="tx1"/>
                </a:solidFill>
              </a:rPr>
              <a:t>法人）でした。</a:t>
            </a:r>
          </a:p>
        </p:txBody>
      </p:sp>
      <p:sp>
        <p:nvSpPr>
          <p:cNvPr id="5" name="正方形/長方形 4">
            <a:extLst>
              <a:ext uri="{FF2B5EF4-FFF2-40B4-BE49-F238E27FC236}">
                <a16:creationId xmlns:a16="http://schemas.microsoft.com/office/drawing/2014/main" id="{885FC5E6-6984-9124-DE16-05C051381F04}"/>
              </a:ext>
            </a:extLst>
          </p:cNvPr>
          <p:cNvSpPr/>
          <p:nvPr/>
        </p:nvSpPr>
        <p:spPr>
          <a:xfrm>
            <a:off x="7000419" y="4305301"/>
            <a:ext cx="4810582" cy="206115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dirty="0"/>
              <a:t>【Point</a:t>
            </a:r>
            <a:r>
              <a:rPr kumimoji="1" lang="ja-JP" altLang="en-US" sz="1200" dirty="0"/>
              <a:t>：</a:t>
            </a:r>
            <a:r>
              <a:rPr kumimoji="1" lang="en-US" altLang="ja-JP" sz="1200" dirty="0"/>
              <a:t>G</a:t>
            </a:r>
            <a:r>
              <a:rPr kumimoji="1" lang="ja-JP" altLang="en-US" sz="1200" dirty="0"/>
              <a:t>ビス</a:t>
            </a:r>
            <a:r>
              <a:rPr kumimoji="1" lang="en-US" altLang="ja-JP" sz="1200" dirty="0"/>
              <a:t>ID</a:t>
            </a:r>
            <a:r>
              <a:rPr kumimoji="1" lang="ja-JP" altLang="en-US" sz="1200" dirty="0"/>
              <a:t>とは？</a:t>
            </a:r>
            <a:r>
              <a:rPr kumimoji="1" lang="en-US" altLang="ja-JP" sz="1200" dirty="0"/>
              <a:t>】</a:t>
            </a:r>
          </a:p>
          <a:p>
            <a:r>
              <a:rPr kumimoji="1" lang="ja-JP" altLang="en-US" sz="1200" dirty="0"/>
              <a:t>・Ｇビス</a:t>
            </a:r>
            <a:r>
              <a:rPr kumimoji="1" lang="en-US" altLang="ja-JP" sz="1200" dirty="0"/>
              <a:t>ID</a:t>
            </a:r>
            <a:r>
              <a:rPr kumimoji="1" lang="ja-JP" altLang="en-US" sz="1200" dirty="0"/>
              <a:t>は、法人・個人事業主向け共通認証システムです。</a:t>
            </a:r>
            <a:r>
              <a:rPr kumimoji="1" lang="en-US" altLang="ja-JP" sz="1200" dirty="0"/>
              <a:t>G</a:t>
            </a:r>
            <a:r>
              <a:rPr kumimoji="1" lang="ja-JP" altLang="en-US" sz="1200" dirty="0"/>
              <a:t>ビス</a:t>
            </a:r>
            <a:r>
              <a:rPr kumimoji="1" lang="en-US" altLang="ja-JP" sz="1200" dirty="0"/>
              <a:t>ID</a:t>
            </a:r>
            <a:r>
              <a:rPr kumimoji="1" lang="ja-JP" altLang="en-US" sz="1200" dirty="0"/>
              <a:t>アカウントにより複数の行政サービスを利用できます。</a:t>
            </a:r>
            <a:endParaRPr kumimoji="1" lang="en-US" altLang="ja-JP" sz="1200" dirty="0"/>
          </a:p>
          <a:p>
            <a:r>
              <a:rPr kumimoji="1" lang="ja-JP" altLang="en-US" sz="1200" dirty="0"/>
              <a:t>（</a:t>
            </a:r>
            <a:r>
              <a:rPr kumimoji="1" lang="en-US" altLang="ja-JP" sz="1200" dirty="0"/>
              <a:t>G</a:t>
            </a:r>
            <a:r>
              <a:rPr kumimoji="1" lang="ja-JP" altLang="en-US" sz="1200" dirty="0"/>
              <a:t>ビス</a:t>
            </a:r>
            <a:r>
              <a:rPr kumimoji="1" lang="en-US" altLang="ja-JP" sz="1200" dirty="0"/>
              <a:t>ID</a:t>
            </a:r>
            <a:r>
              <a:rPr kumimoji="1" lang="ja-JP" altLang="en-US" sz="1200" dirty="0"/>
              <a:t>についての問い合わせ先：</a:t>
            </a:r>
            <a:r>
              <a:rPr kumimoji="1" lang="en-US" altLang="ja-JP" sz="1200" dirty="0"/>
              <a:t> </a:t>
            </a:r>
            <a:r>
              <a:rPr kumimoji="1" lang="en-US" altLang="ja-JP" sz="1200" dirty="0">
                <a:hlinkClick r:id="rId3"/>
              </a:rPr>
              <a:t>https://gbiz-id.go.jp/top/</a:t>
            </a:r>
            <a:r>
              <a:rPr kumimoji="1" lang="en-US" altLang="ja-JP" sz="1200" dirty="0"/>
              <a:t>)</a:t>
            </a:r>
          </a:p>
          <a:p>
            <a:r>
              <a:rPr kumimoji="1" lang="ja-JP" altLang="en-US" sz="1200" dirty="0"/>
              <a:t>介護サービス事業所が、電子申請・届出システムにログインするためには、Ｇビス</a:t>
            </a:r>
            <a:r>
              <a:rPr kumimoji="1" lang="en-US" altLang="ja-JP" sz="1200" dirty="0"/>
              <a:t>ID</a:t>
            </a:r>
            <a:r>
              <a:rPr kumimoji="1" lang="ja-JP" altLang="en-US" sz="1200" dirty="0"/>
              <a:t>が必要となります。</a:t>
            </a:r>
            <a:endParaRPr kumimoji="1" lang="en-US" altLang="ja-JP" sz="1200" dirty="0"/>
          </a:p>
          <a:p>
            <a:r>
              <a:rPr kumimoji="1" lang="en-US" altLang="ja-JP" sz="1200" dirty="0"/>
              <a:t>※</a:t>
            </a:r>
            <a:r>
              <a:rPr kumimoji="1" lang="ja-JP" altLang="en-US" sz="1200" dirty="0"/>
              <a:t>今後、介護事業所番号等を用いて介護事業所単位でログインできるように機能を拡張することを検討しています。</a:t>
            </a:r>
            <a:endParaRPr kumimoji="1" lang="en-US" altLang="ja-JP" sz="1200" dirty="0"/>
          </a:p>
          <a:p>
            <a:endParaRPr kumimoji="1" lang="en-US" altLang="ja-JP" sz="1200" dirty="0"/>
          </a:p>
        </p:txBody>
      </p:sp>
    </p:spTree>
    <p:extLst>
      <p:ext uri="{BB962C8B-B14F-4D97-AF65-F5344CB8AC3E}">
        <p14:creationId xmlns:p14="http://schemas.microsoft.com/office/powerpoint/2010/main" val="123267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914451-F519-4C8D-39E4-762AD4C948F0}"/>
              </a:ext>
            </a:extLst>
          </p:cNvPr>
          <p:cNvSpPr>
            <a:spLocks noGrp="1"/>
          </p:cNvSpPr>
          <p:nvPr>
            <p:ph type="title"/>
          </p:nvPr>
        </p:nvSpPr>
        <p:spPr/>
        <p:txBody>
          <a:bodyPr/>
          <a:lstStyle/>
          <a:p>
            <a:r>
              <a:rPr kumimoji="1" lang="ja-JP" altLang="en-US" dirty="0"/>
              <a:t>今後の事業所指定関係各種届出の取扱いについて</a:t>
            </a:r>
          </a:p>
        </p:txBody>
      </p:sp>
      <p:sp>
        <p:nvSpPr>
          <p:cNvPr id="3" name="コンテンツ プレースホルダー 2">
            <a:extLst>
              <a:ext uri="{FF2B5EF4-FFF2-40B4-BE49-F238E27FC236}">
                <a16:creationId xmlns:a16="http://schemas.microsoft.com/office/drawing/2014/main" id="{6BE780BA-AED8-DB2D-FD26-D09FA2321863}"/>
              </a:ext>
            </a:extLst>
          </p:cNvPr>
          <p:cNvSpPr>
            <a:spLocks noGrp="1"/>
          </p:cNvSpPr>
          <p:nvPr>
            <p:ph idx="1"/>
          </p:nvPr>
        </p:nvSpPr>
        <p:spPr>
          <a:xfrm>
            <a:off x="2589212" y="1905001"/>
            <a:ext cx="8915400" cy="4719734"/>
          </a:xfrm>
        </p:spPr>
        <p:txBody>
          <a:bodyPr>
            <a:normAutofit fontScale="85000" lnSpcReduction="10000"/>
          </a:bodyPr>
          <a:lstStyle/>
          <a:p>
            <a:r>
              <a:rPr lang="ja-JP" altLang="en-US" sz="2400" dirty="0"/>
              <a:t>本市においては、令和</a:t>
            </a:r>
            <a:r>
              <a:rPr lang="en-US" altLang="ja-JP" sz="2400" dirty="0"/>
              <a:t>7</a:t>
            </a:r>
            <a:r>
              <a:rPr lang="ja-JP" altLang="en-US" sz="2400" dirty="0"/>
              <a:t>年</a:t>
            </a:r>
            <a:r>
              <a:rPr lang="en-US" altLang="ja-JP" sz="2400" dirty="0"/>
              <a:t>4</a:t>
            </a:r>
            <a:r>
              <a:rPr lang="ja-JP" altLang="en-US" sz="2400" dirty="0"/>
              <a:t>月より電子申請届出システムの運用を開始してまいりましたが、今年度は経過措置により紙、メールでの提出も可としてまいりました。</a:t>
            </a:r>
            <a:endParaRPr lang="en-US" altLang="ja-JP" sz="2400" dirty="0"/>
          </a:p>
          <a:p>
            <a:r>
              <a:rPr kumimoji="1" lang="ja-JP" altLang="en-US" sz="3500" u="sng" dirty="0"/>
              <a:t>令和</a:t>
            </a:r>
            <a:r>
              <a:rPr kumimoji="1" lang="en-US" altLang="ja-JP" sz="3500" u="sng" dirty="0"/>
              <a:t>8</a:t>
            </a:r>
            <a:r>
              <a:rPr kumimoji="1" lang="ja-JP" altLang="en-US" sz="3500" u="sng" dirty="0"/>
              <a:t>年</a:t>
            </a:r>
            <a:r>
              <a:rPr kumimoji="1" lang="en-US" altLang="ja-JP" sz="3500" u="sng" dirty="0"/>
              <a:t>4</a:t>
            </a:r>
            <a:r>
              <a:rPr kumimoji="1" lang="ja-JP" altLang="en-US" sz="3500" u="sng" dirty="0"/>
              <a:t>月</a:t>
            </a:r>
            <a:r>
              <a:rPr kumimoji="1" lang="en-US" altLang="ja-JP" sz="3500" u="sng" dirty="0"/>
              <a:t>1</a:t>
            </a:r>
            <a:r>
              <a:rPr kumimoji="1" lang="ja-JP" altLang="en-US" sz="3500" u="sng" dirty="0"/>
              <a:t>日からは電子申請・届出システムでの届出の原則化</a:t>
            </a:r>
            <a:r>
              <a:rPr kumimoji="1" lang="ja-JP" altLang="en-US" sz="3500" dirty="0"/>
              <a:t>をさせていただきます。</a:t>
            </a:r>
            <a:endParaRPr kumimoji="1" lang="en-US" altLang="ja-JP" sz="3500" dirty="0"/>
          </a:p>
          <a:p>
            <a:r>
              <a:rPr kumimoji="1" lang="ja-JP" altLang="en-US" sz="3500" u="sng" dirty="0"/>
              <a:t>今後、電子申請・届出システム以外での受付はしません</a:t>
            </a:r>
            <a:r>
              <a:rPr kumimoji="1" lang="ja-JP" altLang="en-US" sz="3500" dirty="0"/>
              <a:t>のでご注意ください。</a:t>
            </a:r>
            <a:endParaRPr kumimoji="1" lang="en-US" altLang="ja-JP" sz="3500" dirty="0"/>
          </a:p>
          <a:p>
            <a:r>
              <a:rPr lang="ja-JP" altLang="en-US" sz="3500" dirty="0"/>
              <a:t>電子申請・届出システムを利用するためには</a:t>
            </a:r>
            <a:r>
              <a:rPr lang="en-US" altLang="ja-JP" sz="3500" u="sng" dirty="0"/>
              <a:t>G</a:t>
            </a:r>
            <a:r>
              <a:rPr lang="ja-JP" altLang="en-US" sz="3500" u="sng" dirty="0"/>
              <a:t>ビズ</a:t>
            </a:r>
            <a:r>
              <a:rPr lang="en-US" altLang="ja-JP" sz="3500" u="sng" dirty="0"/>
              <a:t>ID</a:t>
            </a:r>
            <a:r>
              <a:rPr lang="ja-JP" altLang="en-US" sz="3500" u="sng" dirty="0"/>
              <a:t>の取得が必要です。（申請の仕方については、別添「事業所向け手引き</a:t>
            </a:r>
            <a:r>
              <a:rPr lang="en-US" altLang="ja-JP" sz="3500" u="sng" dirty="0"/>
              <a:t>Vol.3</a:t>
            </a:r>
            <a:r>
              <a:rPr lang="ja-JP" altLang="en-US" sz="3500" u="sng" dirty="0"/>
              <a:t>」をご覧ください。</a:t>
            </a:r>
            <a:endParaRPr kumimoji="1" lang="en-US" altLang="ja-JP" sz="3500" u="sng" dirty="0"/>
          </a:p>
          <a:p>
            <a:pPr marL="0" indent="0">
              <a:buNone/>
            </a:pPr>
            <a:r>
              <a:rPr kumimoji="1" lang="ja-JP" altLang="en-US" sz="3200" dirty="0"/>
              <a:t>　</a:t>
            </a:r>
          </a:p>
        </p:txBody>
      </p:sp>
      <p:sp>
        <p:nvSpPr>
          <p:cNvPr id="4" name="スライド番号プレースホルダー 3">
            <a:extLst>
              <a:ext uri="{FF2B5EF4-FFF2-40B4-BE49-F238E27FC236}">
                <a16:creationId xmlns:a16="http://schemas.microsoft.com/office/drawing/2014/main" id="{9BB8A6F3-8A65-5E95-6905-7F8A379C8BDB}"/>
              </a:ext>
            </a:extLst>
          </p:cNvPr>
          <p:cNvSpPr>
            <a:spLocks noGrp="1"/>
          </p:cNvSpPr>
          <p:nvPr>
            <p:ph type="sldNum" sz="quarter" idx="12"/>
          </p:nvPr>
        </p:nvSpPr>
        <p:spPr/>
        <p:txBody>
          <a:bodyPr/>
          <a:lstStyle/>
          <a:p>
            <a:fld id="{0264DC99-081B-4CA6-99C5-4101FD31D38E}" type="slidenum">
              <a:rPr kumimoji="1" lang="ja-JP" altLang="en-US" smtClean="0"/>
              <a:t>6</a:t>
            </a:fld>
            <a:endParaRPr kumimoji="1" lang="ja-JP" altLang="en-US"/>
          </a:p>
        </p:txBody>
      </p:sp>
    </p:spTree>
    <p:extLst>
      <p:ext uri="{BB962C8B-B14F-4D97-AF65-F5344CB8AC3E}">
        <p14:creationId xmlns:p14="http://schemas.microsoft.com/office/powerpoint/2010/main" val="143015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厚労省の「電子申請・届出システム」ホームページ</a:t>
            </a:r>
          </a:p>
        </p:txBody>
      </p:sp>
      <p:sp>
        <p:nvSpPr>
          <p:cNvPr id="7" name="コンテンツ プレースホルダー 6"/>
          <p:cNvSpPr>
            <a:spLocks noGrp="1"/>
          </p:cNvSpPr>
          <p:nvPr>
            <p:ph idx="1"/>
          </p:nvPr>
        </p:nvSpPr>
        <p:spPr>
          <a:xfrm>
            <a:off x="2589212" y="1905000"/>
            <a:ext cx="8915400" cy="3777622"/>
          </a:xfrm>
        </p:spPr>
        <p:txBody>
          <a:bodyPr/>
          <a:lstStyle/>
          <a:p>
            <a:r>
              <a:rPr lang="en-US" altLang="ja-JP" dirty="0">
                <a:hlinkClick r:id="rId2"/>
              </a:rPr>
              <a:t>https://mhlw.go.jp/stf/kaigo-shinsei.html</a:t>
            </a:r>
            <a:endParaRPr lang="en-US" altLang="ja-JP" dirty="0"/>
          </a:p>
          <a:p>
            <a:endParaRPr kumimoji="1" lang="ja-JP" altLang="en-US" dirty="0"/>
          </a:p>
        </p:txBody>
      </p:sp>
      <p:pic>
        <p:nvPicPr>
          <p:cNvPr id="8" name="図 7"/>
          <p:cNvPicPr>
            <a:picLocks noChangeAspect="1"/>
          </p:cNvPicPr>
          <p:nvPr/>
        </p:nvPicPr>
        <p:blipFill>
          <a:blip r:embed="rId3"/>
          <a:stretch>
            <a:fillRect/>
          </a:stretch>
        </p:blipFill>
        <p:spPr>
          <a:xfrm>
            <a:off x="2756079" y="2420534"/>
            <a:ext cx="5598212" cy="4369534"/>
          </a:xfrm>
          <a:prstGeom prst="rect">
            <a:avLst/>
          </a:prstGeom>
        </p:spPr>
      </p:pic>
      <p:sp>
        <p:nvSpPr>
          <p:cNvPr id="9" name="角丸四角形吹き出し 8"/>
          <p:cNvSpPr/>
          <p:nvPr/>
        </p:nvSpPr>
        <p:spPr>
          <a:xfrm>
            <a:off x="8485741" y="2438817"/>
            <a:ext cx="3532909" cy="1494145"/>
          </a:xfrm>
          <a:prstGeom prst="wedgeRoundRectCallout">
            <a:avLst>
              <a:gd name="adj1" fmla="val -64863"/>
              <a:gd name="adj2" fmla="val -6580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厚労省のこちらのページに「電子申請・届出システム」に関連する内容が載っています。</a:t>
            </a:r>
          </a:p>
        </p:txBody>
      </p:sp>
      <p:sp>
        <p:nvSpPr>
          <p:cNvPr id="3" name="スライド番号プレースホルダー 2"/>
          <p:cNvSpPr>
            <a:spLocks noGrp="1"/>
          </p:cNvSpPr>
          <p:nvPr>
            <p:ph type="sldNum" sz="quarter" idx="12"/>
          </p:nvPr>
        </p:nvSpPr>
        <p:spPr/>
        <p:txBody>
          <a:bodyPr/>
          <a:lstStyle/>
          <a:p>
            <a:fld id="{0264DC99-081B-4CA6-99C5-4101FD31D38E}" type="slidenum">
              <a:rPr kumimoji="1" lang="ja-JP" altLang="en-US" smtClean="0"/>
              <a:t>7</a:t>
            </a:fld>
            <a:endParaRPr kumimoji="1" lang="ja-JP" altLang="en-US"/>
          </a:p>
        </p:txBody>
      </p:sp>
    </p:spTree>
    <p:extLst>
      <p:ext uri="{BB962C8B-B14F-4D97-AF65-F5344CB8AC3E}">
        <p14:creationId xmlns:p14="http://schemas.microsoft.com/office/powerpoint/2010/main" val="372550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a:t>【</a:t>
            </a:r>
            <a:r>
              <a:rPr lang="ja-JP" altLang="en-US" sz="3200" dirty="0"/>
              <a:t>事業者画面</a:t>
            </a:r>
            <a:r>
              <a:rPr lang="en-US" altLang="ja-JP" sz="3200" dirty="0"/>
              <a:t>】</a:t>
            </a:r>
            <a:r>
              <a:rPr lang="ja-JP" altLang="en-US" sz="3200" dirty="0"/>
              <a:t>ログイン画面</a:t>
            </a:r>
            <a:endParaRPr kumimoji="1" lang="ja-JP" altLang="en-US" sz="3200" dirty="0"/>
          </a:p>
        </p:txBody>
      </p:sp>
      <p:pic>
        <p:nvPicPr>
          <p:cNvPr id="9" name="コンテンツ プレースホルダー 8"/>
          <p:cNvPicPr>
            <a:picLocks noGrp="1" noChangeAspect="1"/>
          </p:cNvPicPr>
          <p:nvPr>
            <p:ph idx="1"/>
          </p:nvPr>
        </p:nvPicPr>
        <p:blipFill>
          <a:blip r:embed="rId2"/>
          <a:stretch>
            <a:fillRect/>
          </a:stretch>
        </p:blipFill>
        <p:spPr>
          <a:xfrm>
            <a:off x="1409940" y="2345214"/>
            <a:ext cx="10572000" cy="3542401"/>
          </a:xfrm>
          <a:prstGeom prst="rect">
            <a:avLst/>
          </a:prstGeom>
        </p:spPr>
      </p:pic>
      <p:sp>
        <p:nvSpPr>
          <p:cNvPr id="3" name="スライド番号プレースホルダー 2"/>
          <p:cNvSpPr>
            <a:spLocks noGrp="1"/>
          </p:cNvSpPr>
          <p:nvPr>
            <p:ph type="sldNum" sz="quarter" idx="12"/>
          </p:nvPr>
        </p:nvSpPr>
        <p:spPr/>
        <p:txBody>
          <a:bodyPr/>
          <a:lstStyle/>
          <a:p>
            <a:fld id="{0264DC99-081B-4CA6-99C5-4101FD31D38E}" type="slidenum">
              <a:rPr kumimoji="1" lang="ja-JP" altLang="en-US" smtClean="0"/>
              <a:t>8</a:t>
            </a:fld>
            <a:endParaRPr kumimoji="1" lang="ja-JP" altLang="en-US"/>
          </a:p>
        </p:txBody>
      </p:sp>
      <p:sp>
        <p:nvSpPr>
          <p:cNvPr id="5" name="テキスト ボックス 4">
            <a:extLst>
              <a:ext uri="{FF2B5EF4-FFF2-40B4-BE49-F238E27FC236}">
                <a16:creationId xmlns:a16="http://schemas.microsoft.com/office/drawing/2014/main" id="{831A2062-03AE-F734-A17A-40086834732A}"/>
              </a:ext>
            </a:extLst>
          </p:cNvPr>
          <p:cNvSpPr txBox="1"/>
          <p:nvPr/>
        </p:nvSpPr>
        <p:spPr>
          <a:xfrm>
            <a:off x="2527328" y="1712685"/>
            <a:ext cx="7988272" cy="369332"/>
          </a:xfrm>
          <a:prstGeom prst="rect">
            <a:avLst/>
          </a:prstGeom>
          <a:noFill/>
        </p:spPr>
        <p:txBody>
          <a:bodyPr wrap="square">
            <a:spAutoFit/>
          </a:bodyPr>
          <a:lstStyle/>
          <a:p>
            <a:r>
              <a:rPr lang="ja-JP" altLang="en-US" dirty="0"/>
              <a:t>ログイン</a:t>
            </a:r>
            <a:r>
              <a:rPr lang="en-US" altLang="ja-JP" dirty="0"/>
              <a:t>URL:</a:t>
            </a:r>
            <a:r>
              <a:rPr lang="ja-JP" altLang="en-US" dirty="0"/>
              <a:t>　</a:t>
            </a:r>
            <a:r>
              <a:rPr lang="en-US" altLang="ja-JP" dirty="0"/>
              <a:t>https://www.kaigokensaku.mhlw.go.jp/shinsei/</a:t>
            </a:r>
            <a:endParaRPr lang="ja-JP" altLang="en-US" dirty="0"/>
          </a:p>
        </p:txBody>
      </p:sp>
    </p:spTree>
    <p:extLst>
      <p:ext uri="{BB962C8B-B14F-4D97-AF65-F5344CB8AC3E}">
        <p14:creationId xmlns:p14="http://schemas.microsoft.com/office/powerpoint/2010/main" val="221738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DEE34-FBC3-CB80-C026-71309EB6114A}"/>
              </a:ext>
            </a:extLst>
          </p:cNvPr>
          <p:cNvSpPr>
            <a:spLocks noGrp="1"/>
          </p:cNvSpPr>
          <p:nvPr>
            <p:ph type="title"/>
          </p:nvPr>
        </p:nvSpPr>
        <p:spPr/>
        <p:txBody>
          <a:bodyPr/>
          <a:lstStyle/>
          <a:p>
            <a:r>
              <a:rPr kumimoji="1" lang="ja-JP" altLang="en-US" dirty="0"/>
              <a:t>操作ガイド説明動画をご利用ください。</a:t>
            </a:r>
          </a:p>
        </p:txBody>
      </p:sp>
      <p:pic>
        <p:nvPicPr>
          <p:cNvPr id="6" name="コンテンツ プレースホルダー 5">
            <a:extLst>
              <a:ext uri="{FF2B5EF4-FFF2-40B4-BE49-F238E27FC236}">
                <a16:creationId xmlns:a16="http://schemas.microsoft.com/office/drawing/2014/main" id="{156451AA-BDDC-CCC5-E9BF-B3C62411B912}"/>
              </a:ext>
            </a:extLst>
          </p:cNvPr>
          <p:cNvPicPr>
            <a:picLocks noGrp="1" noChangeAspect="1"/>
          </p:cNvPicPr>
          <p:nvPr>
            <p:ph idx="1"/>
          </p:nvPr>
        </p:nvPicPr>
        <p:blipFill>
          <a:blip r:embed="rId2"/>
          <a:stretch>
            <a:fillRect/>
          </a:stretch>
        </p:blipFill>
        <p:spPr>
          <a:xfrm>
            <a:off x="1673027" y="1474236"/>
            <a:ext cx="9987161" cy="5169159"/>
          </a:xfrm>
        </p:spPr>
      </p:pic>
      <p:sp>
        <p:nvSpPr>
          <p:cNvPr id="4" name="スライド番号プレースホルダー 3">
            <a:extLst>
              <a:ext uri="{FF2B5EF4-FFF2-40B4-BE49-F238E27FC236}">
                <a16:creationId xmlns:a16="http://schemas.microsoft.com/office/drawing/2014/main" id="{D9B9872D-7DAE-2CF9-D44E-837764ABA0E2}"/>
              </a:ext>
            </a:extLst>
          </p:cNvPr>
          <p:cNvSpPr>
            <a:spLocks noGrp="1"/>
          </p:cNvSpPr>
          <p:nvPr>
            <p:ph type="sldNum" sz="quarter" idx="12"/>
          </p:nvPr>
        </p:nvSpPr>
        <p:spPr/>
        <p:txBody>
          <a:bodyPr/>
          <a:lstStyle/>
          <a:p>
            <a:fld id="{0264DC99-081B-4CA6-99C5-4101FD31D38E}" type="slidenum">
              <a:rPr kumimoji="1" lang="ja-JP" altLang="en-US" smtClean="0"/>
              <a:t>9</a:t>
            </a:fld>
            <a:endParaRPr kumimoji="1" lang="ja-JP" altLang="en-US"/>
          </a:p>
        </p:txBody>
      </p:sp>
    </p:spTree>
    <p:extLst>
      <p:ext uri="{BB962C8B-B14F-4D97-AF65-F5344CB8AC3E}">
        <p14:creationId xmlns:p14="http://schemas.microsoft.com/office/powerpoint/2010/main" val="1545542504"/>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465</TotalTime>
  <Words>609</Words>
  <Application>Microsoft Office PowerPoint</Application>
  <PresentationFormat>ワイド画面</PresentationFormat>
  <Paragraphs>42</Paragraphs>
  <Slides>10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游ゴシック</vt:lpstr>
      <vt:lpstr>Arial</vt:lpstr>
      <vt:lpstr>Century Gothic</vt:lpstr>
      <vt:lpstr>Wingdings 3</vt:lpstr>
      <vt:lpstr>ウィスプ</vt:lpstr>
      <vt:lpstr>事業所指定関係各種届出の電子申請の原則化について</vt:lpstr>
      <vt:lpstr>電子申請・届出システム整備の背景・目的</vt:lpstr>
      <vt:lpstr>電子申請・届出システムについて</vt:lpstr>
      <vt:lpstr>電子申請・届出システムの機能 （介護サービス情報公表システムの拡張）</vt:lpstr>
      <vt:lpstr>小美玉市内法人のGビスIDの取得状況</vt:lpstr>
      <vt:lpstr>今後の事業所指定関係各種届出の取扱いについて</vt:lpstr>
      <vt:lpstr>厚労省の「電子申請・届出システム」ホームページ</vt:lpstr>
      <vt:lpstr>【事業者画面】ログイン画面</vt:lpstr>
      <vt:lpstr>操作ガイド説明動画をご利用ください。</vt:lpstr>
      <vt:lpstr>デモ環境をご活用ください。</vt:lpstr>
    </vt:vector>
  </TitlesOfParts>
  <Company>小美玉市役所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事業所指定関係各種届出の電子申請への以降について</dc:title>
  <dc:creator>野村 涼子</dc:creator>
  <cp:lastModifiedBy>野村 涼子</cp:lastModifiedBy>
  <cp:revision>52</cp:revision>
  <cp:lastPrinted>2025-02-04T10:01:25Z</cp:lastPrinted>
  <dcterms:created xsi:type="dcterms:W3CDTF">2025-01-31T07:31:39Z</dcterms:created>
  <dcterms:modified xsi:type="dcterms:W3CDTF">2026-03-04T04:52:28Z</dcterms:modified>
</cp:coreProperties>
</file>