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52" r:id="rId1"/>
  </p:sldMasterIdLst>
  <p:notesMasterIdLst>
    <p:notesMasterId r:id="rId49"/>
  </p:notesMasterIdLst>
  <p:handoutMasterIdLst>
    <p:handoutMasterId r:id="rId50"/>
  </p:handoutMasterIdLst>
  <p:sldIdLst>
    <p:sldId id="256" r:id="rId2"/>
    <p:sldId id="257" r:id="rId3"/>
    <p:sldId id="294" r:id="rId4"/>
    <p:sldId id="295" r:id="rId5"/>
    <p:sldId id="297" r:id="rId6"/>
    <p:sldId id="298" r:id="rId7"/>
    <p:sldId id="296" r:id="rId8"/>
    <p:sldId id="260" r:id="rId9"/>
    <p:sldId id="300" r:id="rId10"/>
    <p:sldId id="270" r:id="rId11"/>
    <p:sldId id="299" r:id="rId12"/>
    <p:sldId id="271" r:id="rId13"/>
    <p:sldId id="301" r:id="rId14"/>
    <p:sldId id="258" r:id="rId15"/>
    <p:sldId id="302" r:id="rId16"/>
    <p:sldId id="303" r:id="rId17"/>
    <p:sldId id="272" r:id="rId18"/>
    <p:sldId id="267" r:id="rId19"/>
    <p:sldId id="266" r:id="rId20"/>
    <p:sldId id="304" r:id="rId21"/>
    <p:sldId id="269" r:id="rId22"/>
    <p:sldId id="305" r:id="rId23"/>
    <p:sldId id="273" r:id="rId24"/>
    <p:sldId id="323" r:id="rId25"/>
    <p:sldId id="286" r:id="rId26"/>
    <p:sldId id="287" r:id="rId27"/>
    <p:sldId id="288" r:id="rId28"/>
    <p:sldId id="289" r:id="rId29"/>
    <p:sldId id="313" r:id="rId30"/>
    <p:sldId id="326" r:id="rId31"/>
    <p:sldId id="316" r:id="rId32"/>
    <p:sldId id="317" r:id="rId33"/>
    <p:sldId id="319" r:id="rId34"/>
    <p:sldId id="327" r:id="rId35"/>
    <p:sldId id="324" r:id="rId36"/>
    <p:sldId id="307" r:id="rId37"/>
    <p:sldId id="306" r:id="rId38"/>
    <p:sldId id="309" r:id="rId39"/>
    <p:sldId id="310" r:id="rId40"/>
    <p:sldId id="311" r:id="rId41"/>
    <p:sldId id="314" r:id="rId42"/>
    <p:sldId id="322" r:id="rId43"/>
    <p:sldId id="315" r:id="rId44"/>
    <p:sldId id="329" r:id="rId45"/>
    <p:sldId id="330" r:id="rId46"/>
    <p:sldId id="293" r:id="rId47"/>
    <p:sldId id="325" r:id="rId48"/>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ABFE8C5C-4CBE-43B3-9A2E-F39212F72848}" type="datetimeFigureOut">
              <a:rPr kumimoji="1" lang="ja-JP" altLang="en-US" smtClean="0"/>
              <a:t>2026/3/6</a:t>
            </a:fld>
            <a:endParaRPr kumimoji="1" lang="ja-JP" altLang="en-US"/>
          </a:p>
        </p:txBody>
      </p:sp>
      <p:sp>
        <p:nvSpPr>
          <p:cNvPr id="4" name="フッター プレースホルダー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BEADC604-AFCC-49C2-8552-4FBDBDFD0ABE}" type="slidenum">
              <a:rPr kumimoji="1" lang="ja-JP" altLang="en-US" smtClean="0"/>
              <a:t>‹#›</a:t>
            </a:fld>
            <a:endParaRPr kumimoji="1" lang="ja-JP" altLang="en-US"/>
          </a:p>
        </p:txBody>
      </p:sp>
    </p:spTree>
    <p:extLst>
      <p:ext uri="{BB962C8B-B14F-4D97-AF65-F5344CB8AC3E}">
        <p14:creationId xmlns:p14="http://schemas.microsoft.com/office/powerpoint/2010/main" val="7969671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6A1F6005-280E-4FCB-9150-260E24F98FA6}" type="datetimeFigureOut">
              <a:rPr kumimoji="1" lang="ja-JP" altLang="en-US" smtClean="0"/>
              <a:t>2026/3/6</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14A9814F-5DDC-43E4-B0B6-E7937DE4A209}" type="slidenum">
              <a:rPr kumimoji="1" lang="ja-JP" altLang="en-US" smtClean="0"/>
              <a:t>‹#›</a:t>
            </a:fld>
            <a:endParaRPr kumimoji="1" lang="ja-JP" altLang="en-US"/>
          </a:p>
        </p:txBody>
      </p:sp>
    </p:spTree>
    <p:extLst>
      <p:ext uri="{BB962C8B-B14F-4D97-AF65-F5344CB8AC3E}">
        <p14:creationId xmlns:p14="http://schemas.microsoft.com/office/powerpoint/2010/main" val="337503693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r>
              <a:rPr kumimoji="1" lang="en-US" altLang="ja-JP"/>
              <a:t>2025/1/27</a:t>
            </a:r>
            <a:endParaRPr kumimoji="1" lang="ja-JP" altLang="en-US"/>
          </a:p>
        </p:txBody>
      </p:sp>
      <p:sp>
        <p:nvSpPr>
          <p:cNvPr id="5" name="Footer Placeholder 4"/>
          <p:cNvSpPr>
            <a:spLocks noGrp="1"/>
          </p:cNvSpPr>
          <p:nvPr>
            <p:ph type="ftr" sz="quarter" idx="11"/>
          </p:nvPr>
        </p:nvSpPr>
        <p:spPr/>
        <p:txBody>
          <a:bodyPr/>
          <a:lstStyle/>
          <a:p>
            <a:r>
              <a:rPr kumimoji="1" lang="en-US" altLang="ja-JP"/>
              <a:t>R6</a:t>
            </a:r>
            <a:r>
              <a:rPr kumimoji="1" lang="ja-JP" altLang="en-US"/>
              <a:t>小美玉市介護保険集団指導</a:t>
            </a:r>
          </a:p>
        </p:txBody>
      </p:sp>
      <p:sp>
        <p:nvSpPr>
          <p:cNvPr id="6" name="Slide Number Placeholder 5"/>
          <p:cNvSpPr>
            <a:spLocks noGrp="1"/>
          </p:cNvSpPr>
          <p:nvPr>
            <p:ph type="sldNum" sz="quarter" idx="12"/>
          </p:nvPr>
        </p:nvSpPr>
        <p:spPr/>
        <p:txBody>
          <a:bodyPr/>
          <a:lstStyle/>
          <a:p>
            <a:fld id="{F6483046-600A-4338-BAB2-32B44601B52B}"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7407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kumimoji="1" lang="en-US" altLang="ja-JP"/>
              <a:t>2025/1/27</a:t>
            </a:r>
            <a:endParaRPr kumimoji="1" lang="ja-JP" altLang="en-US"/>
          </a:p>
        </p:txBody>
      </p:sp>
      <p:sp>
        <p:nvSpPr>
          <p:cNvPr id="5" name="Footer Placeholder 4"/>
          <p:cNvSpPr>
            <a:spLocks noGrp="1"/>
          </p:cNvSpPr>
          <p:nvPr>
            <p:ph type="ftr" sz="quarter" idx="11"/>
          </p:nvPr>
        </p:nvSpPr>
        <p:spPr/>
        <p:txBody>
          <a:bodyPr/>
          <a:lstStyle/>
          <a:p>
            <a:r>
              <a:rPr kumimoji="1" lang="en-US" altLang="ja-JP"/>
              <a:t>R6</a:t>
            </a:r>
            <a:r>
              <a:rPr kumimoji="1" lang="ja-JP" altLang="en-US"/>
              <a:t>小美玉市介護保険集団指導</a:t>
            </a:r>
          </a:p>
        </p:txBody>
      </p:sp>
      <p:sp>
        <p:nvSpPr>
          <p:cNvPr id="6" name="Slide Number Placeholder 5"/>
          <p:cNvSpPr>
            <a:spLocks noGrp="1"/>
          </p:cNvSpPr>
          <p:nvPr>
            <p:ph type="sldNum" sz="quarter" idx="12"/>
          </p:nvPr>
        </p:nvSpPr>
        <p:spPr/>
        <p:txBody>
          <a:bodyPr/>
          <a:lstStyle/>
          <a:p>
            <a:fld id="{F6483046-600A-4338-BAB2-32B44601B52B}" type="slidenum">
              <a:rPr kumimoji="1" lang="ja-JP" altLang="en-US" smtClean="0"/>
              <a:t>‹#›</a:t>
            </a:fld>
            <a:endParaRPr kumimoji="1" lang="ja-JP" altLang="en-US"/>
          </a:p>
        </p:txBody>
      </p:sp>
    </p:spTree>
    <p:extLst>
      <p:ext uri="{BB962C8B-B14F-4D97-AF65-F5344CB8AC3E}">
        <p14:creationId xmlns:p14="http://schemas.microsoft.com/office/powerpoint/2010/main" val="3319462030"/>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kumimoji="1" lang="en-US" altLang="ja-JP"/>
              <a:t>2025/1/27</a:t>
            </a:r>
            <a:endParaRPr kumimoji="1" lang="ja-JP" altLang="en-US"/>
          </a:p>
        </p:txBody>
      </p:sp>
      <p:sp>
        <p:nvSpPr>
          <p:cNvPr id="5" name="Footer Placeholder 4"/>
          <p:cNvSpPr>
            <a:spLocks noGrp="1"/>
          </p:cNvSpPr>
          <p:nvPr>
            <p:ph type="ftr" sz="quarter" idx="11"/>
          </p:nvPr>
        </p:nvSpPr>
        <p:spPr/>
        <p:txBody>
          <a:bodyPr/>
          <a:lstStyle/>
          <a:p>
            <a:r>
              <a:rPr kumimoji="1" lang="en-US" altLang="ja-JP"/>
              <a:t>R6</a:t>
            </a:r>
            <a:r>
              <a:rPr kumimoji="1" lang="ja-JP" altLang="en-US"/>
              <a:t>小美玉市介護保険集団指導</a:t>
            </a:r>
          </a:p>
        </p:txBody>
      </p:sp>
      <p:sp>
        <p:nvSpPr>
          <p:cNvPr id="6" name="Slide Number Placeholder 5"/>
          <p:cNvSpPr>
            <a:spLocks noGrp="1"/>
          </p:cNvSpPr>
          <p:nvPr>
            <p:ph type="sldNum" sz="quarter" idx="12"/>
          </p:nvPr>
        </p:nvSpPr>
        <p:spPr/>
        <p:txBody>
          <a:bodyPr/>
          <a:lstStyle/>
          <a:p>
            <a:fld id="{F6483046-600A-4338-BAB2-32B44601B52B}" type="slidenum">
              <a:rPr kumimoji="1" lang="ja-JP" altLang="en-US" smtClean="0"/>
              <a:t>‹#›</a:t>
            </a:fld>
            <a:endParaRPr kumimoji="1" lang="ja-JP" altLang="en-US"/>
          </a:p>
        </p:txBody>
      </p:sp>
    </p:spTree>
    <p:extLst>
      <p:ext uri="{BB962C8B-B14F-4D97-AF65-F5344CB8AC3E}">
        <p14:creationId xmlns:p14="http://schemas.microsoft.com/office/powerpoint/2010/main" val="2851424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kumimoji="1" lang="en-US" altLang="ja-JP"/>
              <a:t>2025/1/27</a:t>
            </a:r>
            <a:endParaRPr kumimoji="1" lang="ja-JP" altLang="en-US"/>
          </a:p>
        </p:txBody>
      </p:sp>
      <p:sp>
        <p:nvSpPr>
          <p:cNvPr id="5" name="Footer Placeholder 4"/>
          <p:cNvSpPr>
            <a:spLocks noGrp="1"/>
          </p:cNvSpPr>
          <p:nvPr>
            <p:ph type="ftr" sz="quarter" idx="11"/>
          </p:nvPr>
        </p:nvSpPr>
        <p:spPr/>
        <p:txBody>
          <a:bodyPr/>
          <a:lstStyle/>
          <a:p>
            <a:r>
              <a:rPr kumimoji="1" lang="en-US" altLang="ja-JP"/>
              <a:t>R6</a:t>
            </a:r>
            <a:r>
              <a:rPr kumimoji="1" lang="ja-JP" altLang="en-US"/>
              <a:t>小美玉市介護保険集団指導</a:t>
            </a:r>
          </a:p>
        </p:txBody>
      </p:sp>
      <p:sp>
        <p:nvSpPr>
          <p:cNvPr id="6" name="Slide Number Placeholder 5"/>
          <p:cNvSpPr>
            <a:spLocks noGrp="1"/>
          </p:cNvSpPr>
          <p:nvPr>
            <p:ph type="sldNum" sz="quarter" idx="12"/>
          </p:nvPr>
        </p:nvSpPr>
        <p:spPr/>
        <p:txBody>
          <a:bodyPr/>
          <a:lstStyle/>
          <a:p>
            <a:fld id="{F6483046-600A-4338-BAB2-32B44601B52B}" type="slidenum">
              <a:rPr kumimoji="1" lang="ja-JP" altLang="en-US" smtClean="0"/>
              <a:t>‹#›</a:t>
            </a:fld>
            <a:endParaRPr kumimoji="1" lang="ja-JP" altLang="en-US"/>
          </a:p>
        </p:txBody>
      </p:sp>
    </p:spTree>
    <p:extLst>
      <p:ext uri="{BB962C8B-B14F-4D97-AF65-F5344CB8AC3E}">
        <p14:creationId xmlns:p14="http://schemas.microsoft.com/office/powerpoint/2010/main" val="1254022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r>
              <a:rPr kumimoji="1" lang="en-US" altLang="ja-JP"/>
              <a:t>2025/1/27</a:t>
            </a:r>
            <a:endParaRPr kumimoji="1" lang="ja-JP" altLang="en-US"/>
          </a:p>
        </p:txBody>
      </p:sp>
      <p:sp>
        <p:nvSpPr>
          <p:cNvPr id="5" name="Footer Placeholder 4"/>
          <p:cNvSpPr>
            <a:spLocks noGrp="1"/>
          </p:cNvSpPr>
          <p:nvPr>
            <p:ph type="ftr" sz="quarter" idx="11"/>
          </p:nvPr>
        </p:nvSpPr>
        <p:spPr/>
        <p:txBody>
          <a:bodyPr/>
          <a:lstStyle/>
          <a:p>
            <a:r>
              <a:rPr kumimoji="1" lang="en-US" altLang="ja-JP"/>
              <a:t>R6</a:t>
            </a:r>
            <a:r>
              <a:rPr kumimoji="1" lang="ja-JP" altLang="en-US"/>
              <a:t>小美玉市介護保険集団指導</a:t>
            </a:r>
          </a:p>
        </p:txBody>
      </p:sp>
      <p:sp>
        <p:nvSpPr>
          <p:cNvPr id="6" name="Slide Number Placeholder 5"/>
          <p:cNvSpPr>
            <a:spLocks noGrp="1"/>
          </p:cNvSpPr>
          <p:nvPr>
            <p:ph type="sldNum" sz="quarter" idx="12"/>
          </p:nvPr>
        </p:nvSpPr>
        <p:spPr/>
        <p:txBody>
          <a:bodyPr/>
          <a:lstStyle/>
          <a:p>
            <a:fld id="{F6483046-600A-4338-BAB2-32B44601B52B}"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3677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r>
              <a:rPr kumimoji="1" lang="en-US" altLang="ja-JP"/>
              <a:t>2025/1/27</a:t>
            </a:r>
            <a:endParaRPr kumimoji="1" lang="ja-JP" altLang="en-US"/>
          </a:p>
        </p:txBody>
      </p:sp>
      <p:sp>
        <p:nvSpPr>
          <p:cNvPr id="6" name="Footer Placeholder 5"/>
          <p:cNvSpPr>
            <a:spLocks noGrp="1"/>
          </p:cNvSpPr>
          <p:nvPr>
            <p:ph type="ftr" sz="quarter" idx="11"/>
          </p:nvPr>
        </p:nvSpPr>
        <p:spPr/>
        <p:txBody>
          <a:bodyPr/>
          <a:lstStyle/>
          <a:p>
            <a:r>
              <a:rPr kumimoji="1" lang="en-US" altLang="ja-JP"/>
              <a:t>R6</a:t>
            </a:r>
            <a:r>
              <a:rPr kumimoji="1" lang="ja-JP" altLang="en-US"/>
              <a:t>小美玉市介護保険集団指導</a:t>
            </a:r>
          </a:p>
        </p:txBody>
      </p:sp>
      <p:sp>
        <p:nvSpPr>
          <p:cNvPr id="7" name="Slide Number Placeholder 6"/>
          <p:cNvSpPr>
            <a:spLocks noGrp="1"/>
          </p:cNvSpPr>
          <p:nvPr>
            <p:ph type="sldNum" sz="quarter" idx="12"/>
          </p:nvPr>
        </p:nvSpPr>
        <p:spPr/>
        <p:txBody>
          <a:bodyPr/>
          <a:lstStyle/>
          <a:p>
            <a:fld id="{F6483046-600A-4338-BAB2-32B44601B52B}" type="slidenum">
              <a:rPr kumimoji="1" lang="ja-JP" altLang="en-US" smtClean="0"/>
              <a:t>‹#›</a:t>
            </a:fld>
            <a:endParaRPr kumimoji="1" lang="ja-JP" altLang="en-US"/>
          </a:p>
        </p:txBody>
      </p:sp>
    </p:spTree>
    <p:extLst>
      <p:ext uri="{BB962C8B-B14F-4D97-AF65-F5344CB8AC3E}">
        <p14:creationId xmlns:p14="http://schemas.microsoft.com/office/powerpoint/2010/main" val="1521076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r>
              <a:rPr kumimoji="1" lang="en-US" altLang="ja-JP"/>
              <a:t>2025/1/27</a:t>
            </a:r>
            <a:endParaRPr kumimoji="1" lang="ja-JP" altLang="en-US"/>
          </a:p>
        </p:txBody>
      </p:sp>
      <p:sp>
        <p:nvSpPr>
          <p:cNvPr id="8" name="Footer Placeholder 7"/>
          <p:cNvSpPr>
            <a:spLocks noGrp="1"/>
          </p:cNvSpPr>
          <p:nvPr>
            <p:ph type="ftr" sz="quarter" idx="11"/>
          </p:nvPr>
        </p:nvSpPr>
        <p:spPr/>
        <p:txBody>
          <a:bodyPr/>
          <a:lstStyle/>
          <a:p>
            <a:r>
              <a:rPr kumimoji="1" lang="en-US" altLang="ja-JP"/>
              <a:t>R6</a:t>
            </a:r>
            <a:r>
              <a:rPr kumimoji="1" lang="ja-JP" altLang="en-US"/>
              <a:t>小美玉市介護保険集団指導</a:t>
            </a:r>
          </a:p>
        </p:txBody>
      </p:sp>
      <p:sp>
        <p:nvSpPr>
          <p:cNvPr id="9" name="Slide Number Placeholder 8"/>
          <p:cNvSpPr>
            <a:spLocks noGrp="1"/>
          </p:cNvSpPr>
          <p:nvPr>
            <p:ph type="sldNum" sz="quarter" idx="12"/>
          </p:nvPr>
        </p:nvSpPr>
        <p:spPr/>
        <p:txBody>
          <a:bodyPr/>
          <a:lstStyle/>
          <a:p>
            <a:fld id="{F6483046-600A-4338-BAB2-32B44601B52B}" type="slidenum">
              <a:rPr kumimoji="1" lang="ja-JP" altLang="en-US" smtClean="0"/>
              <a:t>‹#›</a:t>
            </a:fld>
            <a:endParaRPr kumimoji="1" lang="ja-JP" altLang="en-US"/>
          </a:p>
        </p:txBody>
      </p:sp>
    </p:spTree>
    <p:extLst>
      <p:ext uri="{BB962C8B-B14F-4D97-AF65-F5344CB8AC3E}">
        <p14:creationId xmlns:p14="http://schemas.microsoft.com/office/powerpoint/2010/main" val="513129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r>
              <a:rPr kumimoji="1" lang="en-US" altLang="ja-JP"/>
              <a:t>2025/1/27</a:t>
            </a:r>
            <a:endParaRPr kumimoji="1" lang="ja-JP" altLang="en-US"/>
          </a:p>
        </p:txBody>
      </p:sp>
      <p:sp>
        <p:nvSpPr>
          <p:cNvPr id="4" name="Footer Placeholder 3"/>
          <p:cNvSpPr>
            <a:spLocks noGrp="1"/>
          </p:cNvSpPr>
          <p:nvPr>
            <p:ph type="ftr" sz="quarter" idx="11"/>
          </p:nvPr>
        </p:nvSpPr>
        <p:spPr/>
        <p:txBody>
          <a:bodyPr/>
          <a:lstStyle/>
          <a:p>
            <a:r>
              <a:rPr kumimoji="1" lang="en-US" altLang="ja-JP"/>
              <a:t>R6</a:t>
            </a:r>
            <a:r>
              <a:rPr kumimoji="1" lang="ja-JP" altLang="en-US"/>
              <a:t>小美玉市介護保険集団指導</a:t>
            </a:r>
          </a:p>
        </p:txBody>
      </p:sp>
      <p:sp>
        <p:nvSpPr>
          <p:cNvPr id="5" name="Slide Number Placeholder 4"/>
          <p:cNvSpPr>
            <a:spLocks noGrp="1"/>
          </p:cNvSpPr>
          <p:nvPr>
            <p:ph type="sldNum" sz="quarter" idx="12"/>
          </p:nvPr>
        </p:nvSpPr>
        <p:spPr/>
        <p:txBody>
          <a:bodyPr/>
          <a:lstStyle/>
          <a:p>
            <a:fld id="{F6483046-600A-4338-BAB2-32B44601B52B}" type="slidenum">
              <a:rPr kumimoji="1" lang="ja-JP" altLang="en-US" smtClean="0"/>
              <a:t>‹#›</a:t>
            </a:fld>
            <a:endParaRPr kumimoji="1" lang="ja-JP" altLang="en-US"/>
          </a:p>
        </p:txBody>
      </p:sp>
    </p:spTree>
    <p:extLst>
      <p:ext uri="{BB962C8B-B14F-4D97-AF65-F5344CB8AC3E}">
        <p14:creationId xmlns:p14="http://schemas.microsoft.com/office/powerpoint/2010/main" val="3751502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kumimoji="1" lang="en-US" altLang="ja-JP"/>
              <a:t>2025/1/27</a:t>
            </a:r>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kumimoji="1" lang="en-US" altLang="ja-JP"/>
              <a:t>R6</a:t>
            </a:r>
            <a:r>
              <a:rPr kumimoji="1" lang="ja-JP" altLang="en-US"/>
              <a:t>小美玉市介護保険集団指導</a:t>
            </a:r>
          </a:p>
        </p:txBody>
      </p:sp>
      <p:sp>
        <p:nvSpPr>
          <p:cNvPr id="9" name="Slide Number Placeholder 8"/>
          <p:cNvSpPr>
            <a:spLocks noGrp="1"/>
          </p:cNvSpPr>
          <p:nvPr>
            <p:ph type="sldNum" sz="quarter" idx="12"/>
          </p:nvPr>
        </p:nvSpPr>
        <p:spPr/>
        <p:txBody>
          <a:bodyPr/>
          <a:lstStyle/>
          <a:p>
            <a:fld id="{F6483046-600A-4338-BAB2-32B44601B52B}" type="slidenum">
              <a:rPr kumimoji="1" lang="ja-JP" altLang="en-US" smtClean="0"/>
              <a:t>‹#›</a:t>
            </a:fld>
            <a:endParaRPr kumimoji="1" lang="ja-JP" altLang="en-US"/>
          </a:p>
        </p:txBody>
      </p:sp>
    </p:spTree>
    <p:extLst>
      <p:ext uri="{BB962C8B-B14F-4D97-AF65-F5344CB8AC3E}">
        <p14:creationId xmlns:p14="http://schemas.microsoft.com/office/powerpoint/2010/main" val="3401566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kumimoji="1" lang="en-US" altLang="ja-JP"/>
              <a:t>2025/1/27</a:t>
            </a:r>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kumimoji="1" lang="en-US" altLang="ja-JP"/>
              <a:t>R6</a:t>
            </a:r>
            <a:r>
              <a:rPr kumimoji="1" lang="ja-JP" altLang="en-US"/>
              <a:t>小美玉市介護保険集団指導</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6483046-600A-4338-BAB2-32B44601B52B}" type="slidenum">
              <a:rPr kumimoji="1" lang="ja-JP" altLang="en-US" smtClean="0"/>
              <a:t>‹#›</a:t>
            </a:fld>
            <a:endParaRPr kumimoji="1" lang="ja-JP" altLang="en-US"/>
          </a:p>
        </p:txBody>
      </p:sp>
    </p:spTree>
    <p:extLst>
      <p:ext uri="{BB962C8B-B14F-4D97-AF65-F5344CB8AC3E}">
        <p14:creationId xmlns:p14="http://schemas.microsoft.com/office/powerpoint/2010/main" val="2529311108"/>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kumimoji="1" lang="en-US" altLang="ja-JP"/>
              <a:t>2025/1/27</a:t>
            </a:r>
            <a:endParaRPr kumimoji="1" lang="ja-JP" altLang="en-US"/>
          </a:p>
        </p:txBody>
      </p:sp>
      <p:sp>
        <p:nvSpPr>
          <p:cNvPr id="6" name="Footer Placeholder 5"/>
          <p:cNvSpPr>
            <a:spLocks noGrp="1"/>
          </p:cNvSpPr>
          <p:nvPr>
            <p:ph type="ftr" sz="quarter" idx="11"/>
          </p:nvPr>
        </p:nvSpPr>
        <p:spPr/>
        <p:txBody>
          <a:bodyPr/>
          <a:lstStyle/>
          <a:p>
            <a:r>
              <a:rPr kumimoji="1" lang="en-US" altLang="ja-JP"/>
              <a:t>R6</a:t>
            </a:r>
            <a:r>
              <a:rPr kumimoji="1" lang="ja-JP" altLang="en-US"/>
              <a:t>小美玉市介護保険集団指導</a:t>
            </a:r>
          </a:p>
        </p:txBody>
      </p:sp>
      <p:sp>
        <p:nvSpPr>
          <p:cNvPr id="7" name="Slide Number Placeholder 6"/>
          <p:cNvSpPr>
            <a:spLocks noGrp="1"/>
          </p:cNvSpPr>
          <p:nvPr>
            <p:ph type="sldNum" sz="quarter" idx="12"/>
          </p:nvPr>
        </p:nvSpPr>
        <p:spPr/>
        <p:txBody>
          <a:bodyPr/>
          <a:lstStyle/>
          <a:p>
            <a:fld id="{F6483046-600A-4338-BAB2-32B44601B52B}" type="slidenum">
              <a:rPr kumimoji="1" lang="ja-JP" altLang="en-US" smtClean="0"/>
              <a:t>‹#›</a:t>
            </a:fld>
            <a:endParaRPr kumimoji="1" lang="ja-JP" altLang="en-US"/>
          </a:p>
        </p:txBody>
      </p:sp>
    </p:spTree>
    <p:extLst>
      <p:ext uri="{BB962C8B-B14F-4D97-AF65-F5344CB8AC3E}">
        <p14:creationId xmlns:p14="http://schemas.microsoft.com/office/powerpoint/2010/main" val="2040946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kumimoji="1" lang="en-US" altLang="ja-JP"/>
              <a:t>2025/1/27</a:t>
            </a:r>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kumimoji="1" lang="en-US" altLang="ja-JP"/>
              <a:t>R6</a:t>
            </a:r>
            <a:r>
              <a:rPr kumimoji="1" lang="ja-JP" altLang="en-US"/>
              <a:t>小美玉市介護保険集団指導</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6483046-600A-4338-BAB2-32B44601B52B}" type="slidenum">
              <a:rPr kumimoji="1" lang="ja-JP" altLang="en-US" smtClean="0"/>
              <a:t>‹#›</a:t>
            </a:fld>
            <a:endParaRPr kumimoji="1" lang="ja-JP"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2221533"/>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p:hf hd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kaigokensaku.mhlw.go.jp/houkoku/08/" TargetMode="External"/><Relationship Id="rId2" Type="http://schemas.openxmlformats.org/officeDocument/2006/relationships/hyperlink" Target="https://www.pref.ibaraki.jp/hokenfukushi/chofuku/jigyo/kaigo/joho/johonokohyo.html"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mhlw.go.jp/stf/newpage_38790.html" TargetMode="External"/><Relationship Id="rId2" Type="http://schemas.openxmlformats.org/officeDocument/2006/relationships/hyperlink" Target="https://www.pref.ibaraki.jp/hokenfukushi/chofuku/jigyo/kaigo/r7kensyuu.html" TargetMode="External"/><Relationship Id="rId1" Type="http://schemas.openxmlformats.org/officeDocument/2006/relationships/slideLayout" Target="../slideLayouts/slideLayout7.xml"/><Relationship Id="rId6" Type="http://schemas.openxmlformats.org/officeDocument/2006/relationships/hyperlink" Target="https://www.kaigokensaku.mhlw.go.jp/shinsei/index.php?action_shinsei_static_help=true" TargetMode="External"/><Relationship Id="rId5" Type="http://schemas.openxmlformats.org/officeDocument/2006/relationships/hyperlink" Target="https://www.careplan-renkei-support.jp/" TargetMode="External"/><Relationship Id="rId4" Type="http://schemas.openxmlformats.org/officeDocument/2006/relationships/hyperlink" Target="https://www.mhlw.go.jp/content/12300000/001227990.pdf"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pref.ibaraki.jp/hokenfukushi/chofuku/jigyo/kaigo/documents/koutuusoumuka.pdf" TargetMode="External"/><Relationship Id="rId2" Type="http://schemas.openxmlformats.org/officeDocument/2006/relationships/hyperlink" Target="https://www.careplan-renkei-support.jp/freepass/index.h"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pPr algn="ctr"/>
            <a:r>
              <a:rPr kumimoji="1" lang="ja-JP" altLang="en-US" sz="7200" dirty="0">
                <a:solidFill>
                  <a:schemeClr val="tx1">
                    <a:lumMod val="75000"/>
                    <a:lumOff val="25000"/>
                  </a:schemeClr>
                </a:solidFill>
              </a:rPr>
              <a:t>令和７年度</a:t>
            </a:r>
            <a:br>
              <a:rPr kumimoji="1" lang="en-US" altLang="ja-JP" sz="7200" dirty="0">
                <a:solidFill>
                  <a:schemeClr val="tx1">
                    <a:lumMod val="75000"/>
                    <a:lumOff val="25000"/>
                  </a:schemeClr>
                </a:solidFill>
              </a:rPr>
            </a:br>
            <a:r>
              <a:rPr lang="ja-JP" altLang="en-US" sz="7200" dirty="0">
                <a:solidFill>
                  <a:schemeClr val="tx1">
                    <a:lumMod val="75000"/>
                    <a:lumOff val="25000"/>
                  </a:schemeClr>
                </a:solidFill>
              </a:rPr>
              <a:t>介護サービス事業所等</a:t>
            </a:r>
            <a:br>
              <a:rPr lang="en-US" altLang="ja-JP" sz="7200" dirty="0">
                <a:solidFill>
                  <a:schemeClr val="tx1">
                    <a:lumMod val="75000"/>
                    <a:lumOff val="25000"/>
                  </a:schemeClr>
                </a:solidFill>
              </a:rPr>
            </a:br>
            <a:r>
              <a:rPr lang="ja-JP" altLang="en-US" sz="7200" dirty="0">
                <a:solidFill>
                  <a:schemeClr val="tx1">
                    <a:lumMod val="75000"/>
                    <a:lumOff val="25000"/>
                  </a:schemeClr>
                </a:solidFill>
              </a:rPr>
              <a:t>集団指導</a:t>
            </a:r>
            <a:endParaRPr kumimoji="1" lang="ja-JP" altLang="en-US" sz="7200" dirty="0">
              <a:solidFill>
                <a:schemeClr val="tx1">
                  <a:lumMod val="75000"/>
                  <a:lumOff val="25000"/>
                </a:schemeClr>
              </a:solidFill>
            </a:endParaRPr>
          </a:p>
        </p:txBody>
      </p:sp>
      <p:sp>
        <p:nvSpPr>
          <p:cNvPr id="3" name="サブタイトル 2"/>
          <p:cNvSpPr>
            <a:spLocks noGrp="1"/>
          </p:cNvSpPr>
          <p:nvPr>
            <p:ph type="subTitle" idx="1"/>
          </p:nvPr>
        </p:nvSpPr>
        <p:spPr/>
        <p:txBody>
          <a:bodyPr>
            <a:normAutofit/>
          </a:bodyPr>
          <a:lstStyle/>
          <a:p>
            <a:r>
              <a:rPr kumimoji="1" lang="ja-JP" altLang="en-US" sz="2800" dirty="0"/>
              <a:t>　　　　　　　　　　　</a:t>
            </a:r>
            <a:r>
              <a:rPr kumimoji="1" lang="ja-JP" altLang="en-US" sz="2800" dirty="0">
                <a:solidFill>
                  <a:schemeClr val="tx1">
                    <a:lumMod val="75000"/>
                    <a:lumOff val="25000"/>
                  </a:schemeClr>
                </a:solidFill>
              </a:rPr>
              <a:t>小美玉市 福祉部 介護福祉課</a:t>
            </a: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1319" y="164591"/>
            <a:ext cx="1188721" cy="1188721"/>
          </a:xfrm>
          <a:prstGeom prst="rect">
            <a:avLst/>
          </a:prstGeom>
        </p:spPr>
      </p:pic>
    </p:spTree>
    <p:extLst>
      <p:ext uri="{BB962C8B-B14F-4D97-AF65-F5344CB8AC3E}">
        <p14:creationId xmlns:p14="http://schemas.microsoft.com/office/powerpoint/2010/main" val="3949508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31065" y="412123"/>
            <a:ext cx="10882648" cy="6309420"/>
          </a:xfrm>
          <a:prstGeom prst="rect">
            <a:avLst/>
          </a:prstGeom>
          <a:noFill/>
        </p:spPr>
        <p:txBody>
          <a:bodyPr wrap="square" rtlCol="0">
            <a:spAutoFit/>
          </a:bodyPr>
          <a:lstStyle/>
          <a:p>
            <a:r>
              <a:rPr kumimoji="1" lang="en-US" altLang="ja-JP" sz="2400" b="1" dirty="0">
                <a:solidFill>
                  <a:schemeClr val="tx1">
                    <a:lumMod val="75000"/>
                    <a:lumOff val="25000"/>
                  </a:schemeClr>
                </a:solidFill>
              </a:rPr>
              <a:t>【</a:t>
            </a:r>
            <a:r>
              <a:rPr kumimoji="1" lang="ja-JP" altLang="en-US" sz="2400" b="1" dirty="0">
                <a:solidFill>
                  <a:schemeClr val="tx1">
                    <a:lumMod val="75000"/>
                    <a:lumOff val="25000"/>
                  </a:schemeClr>
                </a:solidFill>
              </a:rPr>
              <a:t>全サービス</a:t>
            </a:r>
            <a:r>
              <a:rPr kumimoji="1" lang="en-US" altLang="ja-JP" sz="2400" b="1" dirty="0">
                <a:solidFill>
                  <a:schemeClr val="tx1">
                    <a:lumMod val="75000"/>
                    <a:lumOff val="25000"/>
                  </a:schemeClr>
                </a:solidFill>
              </a:rPr>
              <a:t>】</a:t>
            </a:r>
            <a:r>
              <a:rPr kumimoji="1" lang="ja-JP" altLang="en-US" sz="2400" b="1" dirty="0">
                <a:solidFill>
                  <a:schemeClr val="tx1">
                    <a:lumMod val="75000"/>
                    <a:lumOff val="25000"/>
                  </a:schemeClr>
                </a:solidFill>
              </a:rPr>
              <a:t>　（</a:t>
            </a:r>
            <a:r>
              <a:rPr kumimoji="1" lang="ja-JP" altLang="en-US" b="1" dirty="0">
                <a:solidFill>
                  <a:schemeClr val="tx1">
                    <a:lumMod val="75000"/>
                    <a:lumOff val="25000"/>
                  </a:schemeClr>
                </a:solidFill>
              </a:rPr>
              <a:t>居宅療養管理指導★、特定福祉用具販売★を除く）</a:t>
            </a:r>
            <a:endParaRPr kumimoji="1" lang="en-US" altLang="ja-JP" b="1" dirty="0">
              <a:solidFill>
                <a:schemeClr val="tx1">
                  <a:lumMod val="75000"/>
                  <a:lumOff val="25000"/>
                </a:schemeClr>
              </a:solidFill>
            </a:endParaRPr>
          </a:p>
          <a:p>
            <a:endParaRPr kumimoji="1" lang="en-US" altLang="ja-JP" sz="2400" b="1" dirty="0">
              <a:solidFill>
                <a:schemeClr val="tx1">
                  <a:lumMod val="75000"/>
                  <a:lumOff val="25000"/>
                </a:schemeClr>
              </a:solidFill>
            </a:endParaRPr>
          </a:p>
          <a:p>
            <a:r>
              <a:rPr kumimoji="1" lang="ja-JP" altLang="en-US" sz="2400" b="1" dirty="0">
                <a:solidFill>
                  <a:schemeClr val="tx1">
                    <a:lumMod val="75000"/>
                    <a:lumOff val="25000"/>
                  </a:schemeClr>
                </a:solidFill>
              </a:rPr>
              <a:t>令和</a:t>
            </a:r>
            <a:r>
              <a:rPr kumimoji="1" lang="en-US" altLang="ja-JP" sz="2400" b="1" dirty="0">
                <a:solidFill>
                  <a:schemeClr val="tx1">
                    <a:lumMod val="75000"/>
                    <a:lumOff val="25000"/>
                  </a:schemeClr>
                </a:solidFill>
              </a:rPr>
              <a:t>3</a:t>
            </a:r>
            <a:r>
              <a:rPr kumimoji="1" lang="ja-JP" altLang="en-US" sz="2400" b="1" dirty="0">
                <a:solidFill>
                  <a:schemeClr val="tx1">
                    <a:lumMod val="75000"/>
                    <a:lumOff val="25000"/>
                  </a:schemeClr>
                </a:solidFill>
              </a:rPr>
              <a:t>年度基準等改正に係る経過措置期間の終了について　　</a:t>
            </a:r>
            <a:r>
              <a:rPr kumimoji="1" lang="en-US" altLang="ja-JP" sz="2400" b="1" dirty="0">
                <a:solidFill>
                  <a:schemeClr val="tx1">
                    <a:lumMod val="75000"/>
                    <a:lumOff val="25000"/>
                  </a:schemeClr>
                </a:solidFill>
              </a:rPr>
              <a:t>※</a:t>
            </a:r>
            <a:r>
              <a:rPr kumimoji="1" lang="ja-JP" altLang="en-US" sz="2400" b="1" dirty="0">
                <a:solidFill>
                  <a:schemeClr val="tx1">
                    <a:lumMod val="75000"/>
                    <a:lumOff val="25000"/>
                  </a:schemeClr>
                </a:solidFill>
              </a:rPr>
              <a:t>令和</a:t>
            </a:r>
            <a:r>
              <a:rPr kumimoji="1" lang="en-US" altLang="ja-JP" sz="2400" b="1" dirty="0">
                <a:solidFill>
                  <a:schemeClr val="tx1">
                    <a:lumMod val="75000"/>
                    <a:lumOff val="25000"/>
                  </a:schemeClr>
                </a:solidFill>
              </a:rPr>
              <a:t>6</a:t>
            </a:r>
            <a:r>
              <a:rPr kumimoji="1" lang="ja-JP" altLang="en-US" sz="2400" b="1" dirty="0">
                <a:solidFill>
                  <a:schemeClr val="tx1">
                    <a:lumMod val="75000"/>
                    <a:lumOff val="25000"/>
                  </a:schemeClr>
                </a:solidFill>
              </a:rPr>
              <a:t>年</a:t>
            </a:r>
            <a:r>
              <a:rPr kumimoji="1" lang="en-US" altLang="ja-JP" sz="2400" b="1" dirty="0">
                <a:solidFill>
                  <a:schemeClr val="tx1">
                    <a:lumMod val="75000"/>
                    <a:lumOff val="25000"/>
                  </a:schemeClr>
                </a:solidFill>
              </a:rPr>
              <a:t>4</a:t>
            </a:r>
            <a:r>
              <a:rPr kumimoji="1" lang="ja-JP" altLang="en-US" sz="2400" b="1" dirty="0">
                <a:solidFill>
                  <a:schemeClr val="tx1">
                    <a:lumMod val="75000"/>
                    <a:lumOff val="25000"/>
                  </a:schemeClr>
                </a:solidFill>
              </a:rPr>
              <a:t>月から、義務化減算適用（虐待の発生又はその再発を防止するための措置の義務付け）</a:t>
            </a:r>
            <a:endParaRPr kumimoji="1" lang="en-US" altLang="ja-JP" sz="2400" b="1" dirty="0">
              <a:solidFill>
                <a:schemeClr val="tx1">
                  <a:lumMod val="75000"/>
                  <a:lumOff val="25000"/>
                </a:schemeClr>
              </a:solidFill>
            </a:endParaRPr>
          </a:p>
          <a:p>
            <a:endParaRPr kumimoji="1" lang="en-US" altLang="ja-JP" sz="2400" b="1" dirty="0">
              <a:solidFill>
                <a:schemeClr val="tx1">
                  <a:lumMod val="75000"/>
                  <a:lumOff val="25000"/>
                </a:schemeClr>
              </a:solidFill>
            </a:endParaRPr>
          </a:p>
          <a:p>
            <a:r>
              <a:rPr kumimoji="1" lang="en-US" altLang="ja-JP" sz="2400" b="1" dirty="0">
                <a:solidFill>
                  <a:schemeClr val="tx1">
                    <a:lumMod val="75000"/>
                    <a:lumOff val="25000"/>
                  </a:schemeClr>
                </a:solidFill>
              </a:rPr>
              <a:t>R3</a:t>
            </a:r>
            <a:r>
              <a:rPr kumimoji="1" lang="ja-JP" altLang="en-US" sz="2400" b="1" dirty="0">
                <a:solidFill>
                  <a:schemeClr val="tx1">
                    <a:lumMod val="75000"/>
                    <a:lumOff val="25000"/>
                  </a:schemeClr>
                </a:solidFill>
              </a:rPr>
              <a:t>改正内容</a:t>
            </a:r>
            <a:endParaRPr kumimoji="1" lang="en-US" altLang="ja-JP" sz="2400" b="1" dirty="0">
              <a:solidFill>
                <a:schemeClr val="tx1">
                  <a:lumMod val="75000"/>
                  <a:lumOff val="25000"/>
                </a:schemeClr>
              </a:solidFill>
            </a:endParaRPr>
          </a:p>
          <a:p>
            <a:r>
              <a:rPr kumimoji="1" lang="ja-JP" altLang="en-US" sz="2400" b="1" dirty="0">
                <a:solidFill>
                  <a:schemeClr val="tx1">
                    <a:lumMod val="75000"/>
                    <a:lumOff val="25000"/>
                  </a:schemeClr>
                </a:solidFill>
              </a:rPr>
              <a:t>・虐待等の防止・早期発見や虐待が発生した場合にその再発を確実に防止するため、以下の措置を講じることを義務付け</a:t>
            </a:r>
            <a:endParaRPr kumimoji="1" lang="en-US" altLang="ja-JP" sz="2400" b="1" dirty="0">
              <a:solidFill>
                <a:schemeClr val="tx1">
                  <a:lumMod val="75000"/>
                  <a:lumOff val="25000"/>
                </a:schemeClr>
              </a:solidFill>
            </a:endParaRPr>
          </a:p>
          <a:p>
            <a:r>
              <a:rPr kumimoji="1" lang="ja-JP" altLang="en-US" sz="2400" b="1" dirty="0">
                <a:solidFill>
                  <a:schemeClr val="tx1">
                    <a:lumMod val="75000"/>
                    <a:lumOff val="25000"/>
                  </a:schemeClr>
                </a:solidFill>
              </a:rPr>
              <a:t>①虐待の防止のための対策を検討する委員会を開催すること</a:t>
            </a:r>
            <a:endParaRPr kumimoji="1" lang="en-US" altLang="ja-JP" sz="2400" b="1" dirty="0">
              <a:solidFill>
                <a:schemeClr val="tx1">
                  <a:lumMod val="75000"/>
                  <a:lumOff val="25000"/>
                </a:schemeClr>
              </a:solidFill>
            </a:endParaRPr>
          </a:p>
          <a:p>
            <a:r>
              <a:rPr kumimoji="1" lang="ja-JP" altLang="en-US" sz="2400" b="1" dirty="0">
                <a:solidFill>
                  <a:schemeClr val="tx1">
                    <a:lumMod val="75000"/>
                    <a:lumOff val="25000"/>
                  </a:schemeClr>
                </a:solidFill>
              </a:rPr>
              <a:t>②虐待の防止のための指針を整備すること</a:t>
            </a:r>
            <a:endParaRPr kumimoji="1" lang="en-US" altLang="ja-JP" sz="2400" b="1" dirty="0">
              <a:solidFill>
                <a:schemeClr val="tx1">
                  <a:lumMod val="75000"/>
                  <a:lumOff val="25000"/>
                </a:schemeClr>
              </a:solidFill>
            </a:endParaRPr>
          </a:p>
          <a:p>
            <a:r>
              <a:rPr kumimoji="1" lang="ja-JP" altLang="en-US" sz="2400" b="1" dirty="0">
                <a:solidFill>
                  <a:schemeClr val="tx1">
                    <a:lumMod val="75000"/>
                    <a:lumOff val="25000"/>
                  </a:schemeClr>
                </a:solidFill>
              </a:rPr>
              <a:t>③虐待の防止のための研修を定期的に実施すること</a:t>
            </a:r>
            <a:endParaRPr kumimoji="1" lang="en-US" altLang="ja-JP" sz="2400" b="1" dirty="0">
              <a:solidFill>
                <a:schemeClr val="tx1">
                  <a:lumMod val="75000"/>
                  <a:lumOff val="25000"/>
                </a:schemeClr>
              </a:solidFill>
            </a:endParaRPr>
          </a:p>
          <a:p>
            <a:r>
              <a:rPr kumimoji="1" lang="ja-JP" altLang="en-US" sz="2400" b="1" dirty="0">
                <a:solidFill>
                  <a:schemeClr val="tx1">
                    <a:lumMod val="75000"/>
                    <a:lumOff val="25000"/>
                  </a:schemeClr>
                </a:solidFill>
              </a:rPr>
              <a:t>④①～③の措置を適切に実施するための担当者を設置すること</a:t>
            </a:r>
            <a:endParaRPr kumimoji="1" lang="en-US" altLang="ja-JP" sz="2400" b="1" dirty="0">
              <a:solidFill>
                <a:schemeClr val="tx1">
                  <a:lumMod val="75000"/>
                  <a:lumOff val="25000"/>
                </a:schemeClr>
              </a:solidFill>
            </a:endParaRPr>
          </a:p>
          <a:p>
            <a:endParaRPr kumimoji="1" lang="en-US" altLang="ja-JP" sz="2400" b="1" dirty="0">
              <a:solidFill>
                <a:schemeClr val="tx1">
                  <a:lumMod val="75000"/>
                  <a:lumOff val="25000"/>
                </a:schemeClr>
              </a:solidFill>
            </a:endParaRPr>
          </a:p>
          <a:p>
            <a:r>
              <a:rPr kumimoji="1" lang="ja-JP" altLang="en-US" sz="2400" b="1" dirty="0">
                <a:solidFill>
                  <a:schemeClr val="tx1">
                    <a:lumMod val="75000"/>
                    <a:lumOff val="25000"/>
                  </a:schemeClr>
                </a:solidFill>
              </a:rPr>
              <a:t>　　　　　　　　　　　　　　　　　　　措置を講じていない場合</a:t>
            </a:r>
            <a:endParaRPr kumimoji="1" lang="en-US" altLang="ja-JP" sz="2400" b="1" dirty="0">
              <a:solidFill>
                <a:schemeClr val="tx1">
                  <a:lumMod val="75000"/>
                  <a:lumOff val="25000"/>
                </a:schemeClr>
              </a:solidFill>
            </a:endParaRPr>
          </a:p>
          <a:p>
            <a:endParaRPr kumimoji="1" lang="en-US" altLang="ja-JP" sz="2400" b="1" dirty="0">
              <a:solidFill>
                <a:schemeClr val="tx1">
                  <a:lumMod val="75000"/>
                  <a:lumOff val="25000"/>
                </a:schemeClr>
              </a:solidFill>
            </a:endParaRPr>
          </a:p>
          <a:p>
            <a:r>
              <a:rPr kumimoji="1" lang="ja-JP" altLang="en-US" sz="2400" b="1" dirty="0">
                <a:solidFill>
                  <a:srgbClr val="FF0000"/>
                </a:solidFill>
              </a:rPr>
              <a:t>高齢者虐待防止措置未実施減算・所定単位数の</a:t>
            </a:r>
            <a:r>
              <a:rPr kumimoji="1" lang="en-US" altLang="ja-JP" sz="2400" b="1" dirty="0">
                <a:solidFill>
                  <a:srgbClr val="FF0000"/>
                </a:solidFill>
              </a:rPr>
              <a:t>100</a:t>
            </a:r>
            <a:r>
              <a:rPr kumimoji="1" lang="ja-JP" altLang="en-US" sz="2400" b="1" dirty="0">
                <a:solidFill>
                  <a:srgbClr val="FF0000"/>
                </a:solidFill>
              </a:rPr>
              <a:t>分の</a:t>
            </a:r>
            <a:r>
              <a:rPr kumimoji="1" lang="en-US" altLang="ja-JP" sz="2400" b="1" dirty="0">
                <a:solidFill>
                  <a:srgbClr val="FF0000"/>
                </a:solidFill>
              </a:rPr>
              <a:t>1</a:t>
            </a:r>
            <a:r>
              <a:rPr kumimoji="1" lang="ja-JP" altLang="en-US" sz="2400" b="1" dirty="0">
                <a:solidFill>
                  <a:srgbClr val="FF0000"/>
                </a:solidFill>
              </a:rPr>
              <a:t>に相当する単位数減算</a:t>
            </a:r>
            <a:endParaRPr kumimoji="1" lang="en-US" altLang="ja-JP" sz="2400" b="1" dirty="0">
              <a:solidFill>
                <a:srgbClr val="FF0000"/>
              </a:solidFill>
            </a:endParaRPr>
          </a:p>
          <a:p>
            <a:endParaRPr kumimoji="1" lang="en-US" altLang="ja-JP" sz="2000" dirty="0"/>
          </a:p>
        </p:txBody>
      </p:sp>
      <p:sp>
        <p:nvSpPr>
          <p:cNvPr id="3" name="下矢印 2"/>
          <p:cNvSpPr/>
          <p:nvPr/>
        </p:nvSpPr>
        <p:spPr>
          <a:xfrm>
            <a:off x="2368921" y="5088541"/>
            <a:ext cx="1944710" cy="605307"/>
          </a:xfrm>
          <a:prstGeom prst="downArrow">
            <a:avLst>
              <a:gd name="adj1" fmla="val 50000"/>
              <a:gd name="adj2" fmla="val 544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sz="1400" dirty="0"/>
          </a:p>
        </p:txBody>
      </p:sp>
      <p:sp>
        <p:nvSpPr>
          <p:cNvPr id="6" name="スライド番号プレースホルダー 5"/>
          <p:cNvSpPr>
            <a:spLocks noGrp="1"/>
          </p:cNvSpPr>
          <p:nvPr>
            <p:ph type="sldNum" sz="quarter" idx="12"/>
          </p:nvPr>
        </p:nvSpPr>
        <p:spPr/>
        <p:txBody>
          <a:bodyPr/>
          <a:lstStyle/>
          <a:p>
            <a:fld id="{F6483046-600A-4338-BAB2-32B44601B52B}" type="slidenum">
              <a:rPr kumimoji="1" lang="ja-JP" altLang="en-US" sz="2000" smtClean="0"/>
              <a:t>10</a:t>
            </a:fld>
            <a:endParaRPr kumimoji="1" lang="ja-JP" altLang="en-US" sz="2000" dirty="0"/>
          </a:p>
        </p:txBody>
      </p:sp>
    </p:spTree>
    <p:extLst>
      <p:ext uri="{BB962C8B-B14F-4D97-AF65-F5344CB8AC3E}">
        <p14:creationId xmlns:p14="http://schemas.microsoft.com/office/powerpoint/2010/main" val="3220621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③制度改正関係について</a:t>
            </a:r>
            <a:br>
              <a:rPr kumimoji="1" lang="en-US" altLang="ja-JP" dirty="0"/>
            </a:br>
            <a:r>
              <a:rPr lang="ja-JP" altLang="en-US" dirty="0"/>
              <a:t>３）</a:t>
            </a:r>
            <a:r>
              <a:rPr kumimoji="1" lang="ja-JP" altLang="en-US" dirty="0"/>
              <a:t>業務継続計画に向けた取組の強化</a:t>
            </a:r>
          </a:p>
        </p:txBody>
      </p:sp>
      <p:sp>
        <p:nvSpPr>
          <p:cNvPr id="3" name="コンテンツ プレースホルダー 2"/>
          <p:cNvSpPr>
            <a:spLocks noGrp="1"/>
          </p:cNvSpPr>
          <p:nvPr>
            <p:ph idx="1"/>
          </p:nvPr>
        </p:nvSpPr>
        <p:spPr>
          <a:xfrm>
            <a:off x="1097280" y="1845733"/>
            <a:ext cx="10058400" cy="4361883"/>
          </a:xfrm>
        </p:spPr>
        <p:txBody>
          <a:bodyPr>
            <a:normAutofit fontScale="92500"/>
          </a:bodyPr>
          <a:lstStyle/>
          <a:p>
            <a:r>
              <a:rPr lang="en-US" altLang="ja-JP" sz="2800" b="1" dirty="0">
                <a:solidFill>
                  <a:srgbClr val="FF0000"/>
                </a:solidFill>
              </a:rPr>
              <a:t>※</a:t>
            </a:r>
            <a:r>
              <a:rPr lang="ja-JP" altLang="en-US" sz="2800" b="1" dirty="0">
                <a:solidFill>
                  <a:srgbClr val="FF0000"/>
                </a:solidFill>
              </a:rPr>
              <a:t>減算有（△</a:t>
            </a:r>
            <a:r>
              <a:rPr lang="en-US" altLang="ja-JP" sz="2800" b="1" dirty="0">
                <a:solidFill>
                  <a:srgbClr val="FF0000"/>
                </a:solidFill>
              </a:rPr>
              <a:t>1/100</a:t>
            </a:r>
            <a:r>
              <a:rPr lang="ja-JP" altLang="en-US" sz="2800" b="1" dirty="0">
                <a:solidFill>
                  <a:srgbClr val="FF0000"/>
                </a:solidFill>
              </a:rPr>
              <a:t>または△</a:t>
            </a:r>
            <a:r>
              <a:rPr lang="en-US" altLang="ja-JP" sz="2800" b="1" dirty="0">
                <a:solidFill>
                  <a:srgbClr val="FF0000"/>
                </a:solidFill>
              </a:rPr>
              <a:t>3/100</a:t>
            </a:r>
            <a:r>
              <a:rPr lang="ja-JP" altLang="en-US" sz="2800" b="1" dirty="0">
                <a:solidFill>
                  <a:srgbClr val="FF0000"/>
                </a:solidFill>
              </a:rPr>
              <a:t>（居住系・施設系サービス））</a:t>
            </a:r>
            <a:endParaRPr lang="en-US" altLang="ja-JP" sz="2800" b="1" dirty="0">
              <a:solidFill>
                <a:srgbClr val="FF0000"/>
              </a:solidFill>
            </a:endParaRPr>
          </a:p>
          <a:p>
            <a:r>
              <a:rPr lang="ja-JP" altLang="en-US" sz="2800" b="1" dirty="0"/>
              <a:t>感染症や災害が発生した場合であっても、必要な介護サービスが継続的に提供できる体制を構築する観点から、業務継続に向けた計画等の策定、研修（新規採用時及び年１回以上（居住系・施設系サービスは年２回以上））の実施、訓練（各種実技、シュミレーション等を年１回以上、居住系・施設系サービスは年２回以上）を義務付け</a:t>
            </a:r>
            <a:endParaRPr lang="en-US" altLang="ja-JP" sz="2800" b="1" dirty="0"/>
          </a:p>
          <a:p>
            <a:r>
              <a:rPr lang="ja-JP" altLang="en-US" sz="2800" b="1" dirty="0"/>
              <a:t>業務継続計画を策定していない場合、入所者または利用者全員について減算となる</a:t>
            </a:r>
            <a:endParaRPr lang="en-US" altLang="ja-JP" sz="2800" b="1" dirty="0"/>
          </a:p>
          <a:p>
            <a:r>
              <a:rPr lang="ja-JP" altLang="en-US" sz="2800" b="1" dirty="0"/>
              <a:t>訪問系・福祉用具貸与・居宅介護支援については令和</a:t>
            </a:r>
            <a:r>
              <a:rPr lang="en-US" altLang="ja-JP" sz="2800" b="1" dirty="0"/>
              <a:t>7</a:t>
            </a:r>
            <a:r>
              <a:rPr lang="ja-JP" altLang="en-US" sz="2800" b="1" dirty="0"/>
              <a:t>年</a:t>
            </a:r>
            <a:r>
              <a:rPr lang="en-US" altLang="ja-JP" sz="2800" b="1" dirty="0"/>
              <a:t>3</a:t>
            </a:r>
            <a:r>
              <a:rPr lang="ja-JP" altLang="en-US" sz="2800" b="1" dirty="0"/>
              <a:t>月</a:t>
            </a:r>
            <a:r>
              <a:rPr lang="en-US" altLang="ja-JP" sz="2800" b="1" dirty="0"/>
              <a:t>31</a:t>
            </a:r>
            <a:r>
              <a:rPr lang="ja-JP" altLang="en-US" sz="2800" b="1" dirty="0"/>
              <a:t>日までの間減算を適用しない</a:t>
            </a:r>
            <a:endParaRPr lang="en-US" altLang="ja-JP" sz="2800" b="1" dirty="0"/>
          </a:p>
          <a:p>
            <a:endParaRPr lang="en-US" altLang="ja-JP" sz="2600" b="1" dirty="0"/>
          </a:p>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sz="1400" dirty="0"/>
          </a:p>
        </p:txBody>
      </p:sp>
      <p:sp>
        <p:nvSpPr>
          <p:cNvPr id="6" name="スライド番号プレースホルダー 5"/>
          <p:cNvSpPr>
            <a:spLocks noGrp="1"/>
          </p:cNvSpPr>
          <p:nvPr>
            <p:ph type="sldNum" sz="quarter" idx="12"/>
          </p:nvPr>
        </p:nvSpPr>
        <p:spPr/>
        <p:txBody>
          <a:bodyPr/>
          <a:lstStyle/>
          <a:p>
            <a:fld id="{F6483046-600A-4338-BAB2-32B44601B52B}" type="slidenum">
              <a:rPr kumimoji="1" lang="ja-JP" altLang="en-US" sz="2000" smtClean="0"/>
              <a:t>11</a:t>
            </a:fld>
            <a:endParaRPr kumimoji="1" lang="ja-JP" altLang="en-US" sz="2000" dirty="0"/>
          </a:p>
        </p:txBody>
      </p:sp>
    </p:spTree>
    <p:extLst>
      <p:ext uri="{BB962C8B-B14F-4D97-AF65-F5344CB8AC3E}">
        <p14:creationId xmlns:p14="http://schemas.microsoft.com/office/powerpoint/2010/main" val="464515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36672" y="412123"/>
            <a:ext cx="10674010" cy="6555641"/>
          </a:xfrm>
          <a:prstGeom prst="rect">
            <a:avLst/>
          </a:prstGeom>
          <a:noFill/>
        </p:spPr>
        <p:txBody>
          <a:bodyPr wrap="square" rtlCol="0">
            <a:spAutoFit/>
          </a:bodyPr>
          <a:lstStyle/>
          <a:p>
            <a:r>
              <a:rPr kumimoji="1" lang="en-US" altLang="ja-JP" sz="2400" b="1" dirty="0">
                <a:solidFill>
                  <a:schemeClr val="tx1">
                    <a:lumMod val="75000"/>
                    <a:lumOff val="25000"/>
                  </a:schemeClr>
                </a:solidFill>
              </a:rPr>
              <a:t>【</a:t>
            </a:r>
            <a:r>
              <a:rPr kumimoji="1" lang="ja-JP" altLang="en-US" sz="2400" b="1" dirty="0">
                <a:solidFill>
                  <a:schemeClr val="tx1">
                    <a:lumMod val="75000"/>
                    <a:lumOff val="25000"/>
                  </a:schemeClr>
                </a:solidFill>
              </a:rPr>
              <a:t>全サービス</a:t>
            </a:r>
            <a:r>
              <a:rPr kumimoji="1" lang="en-US" altLang="ja-JP" sz="2400" b="1" dirty="0">
                <a:solidFill>
                  <a:schemeClr val="tx1">
                    <a:lumMod val="75000"/>
                    <a:lumOff val="25000"/>
                  </a:schemeClr>
                </a:solidFill>
              </a:rPr>
              <a:t>】</a:t>
            </a:r>
            <a:r>
              <a:rPr kumimoji="1" lang="ja-JP" altLang="en-US" sz="2400" b="1" dirty="0">
                <a:solidFill>
                  <a:schemeClr val="tx1">
                    <a:lumMod val="75000"/>
                    <a:lumOff val="25000"/>
                  </a:schemeClr>
                </a:solidFill>
              </a:rPr>
              <a:t>　</a:t>
            </a:r>
            <a:r>
              <a:rPr kumimoji="1" lang="ja-JP" altLang="en-US" b="1" dirty="0">
                <a:solidFill>
                  <a:schemeClr val="tx1">
                    <a:lumMod val="75000"/>
                    <a:lumOff val="25000"/>
                  </a:schemeClr>
                </a:solidFill>
              </a:rPr>
              <a:t>居宅療養管理指導★、特定福祉用具販売を除く</a:t>
            </a:r>
            <a:endParaRPr kumimoji="1" lang="en-US" altLang="ja-JP" b="1" dirty="0">
              <a:solidFill>
                <a:schemeClr val="tx1">
                  <a:lumMod val="75000"/>
                  <a:lumOff val="25000"/>
                </a:schemeClr>
              </a:solidFill>
            </a:endParaRPr>
          </a:p>
          <a:p>
            <a:r>
              <a:rPr kumimoji="1" lang="ja-JP" altLang="en-US" sz="2400" b="1" dirty="0">
                <a:solidFill>
                  <a:schemeClr val="tx1">
                    <a:lumMod val="75000"/>
                    <a:lumOff val="25000"/>
                  </a:schemeClr>
                </a:solidFill>
              </a:rPr>
              <a:t>令和</a:t>
            </a:r>
            <a:r>
              <a:rPr kumimoji="1" lang="en-US" altLang="ja-JP" sz="2400" b="1" dirty="0">
                <a:solidFill>
                  <a:schemeClr val="tx1">
                    <a:lumMod val="75000"/>
                    <a:lumOff val="25000"/>
                  </a:schemeClr>
                </a:solidFill>
              </a:rPr>
              <a:t>3</a:t>
            </a:r>
            <a:r>
              <a:rPr kumimoji="1" lang="ja-JP" altLang="en-US" sz="2400" b="1" dirty="0">
                <a:solidFill>
                  <a:schemeClr val="tx1">
                    <a:lumMod val="75000"/>
                    <a:lumOff val="25000"/>
                  </a:schemeClr>
                </a:solidFill>
              </a:rPr>
              <a:t>年度基準等改正に係る経過措置期間の終了について</a:t>
            </a:r>
            <a:endParaRPr kumimoji="1" lang="en-US" altLang="ja-JP" sz="2400" b="1" dirty="0">
              <a:solidFill>
                <a:schemeClr val="tx1">
                  <a:lumMod val="75000"/>
                  <a:lumOff val="25000"/>
                </a:schemeClr>
              </a:solidFill>
            </a:endParaRPr>
          </a:p>
          <a:p>
            <a:r>
              <a:rPr kumimoji="1" lang="en-US" altLang="ja-JP" sz="2400" b="1" dirty="0">
                <a:solidFill>
                  <a:schemeClr val="tx1">
                    <a:lumMod val="75000"/>
                    <a:lumOff val="25000"/>
                  </a:schemeClr>
                </a:solidFill>
              </a:rPr>
              <a:t>※</a:t>
            </a:r>
            <a:r>
              <a:rPr kumimoji="1" lang="ja-JP" altLang="en-US" sz="2400" b="1" dirty="0">
                <a:solidFill>
                  <a:schemeClr val="tx1">
                    <a:lumMod val="75000"/>
                    <a:lumOff val="25000"/>
                  </a:schemeClr>
                </a:solidFill>
              </a:rPr>
              <a:t>令和</a:t>
            </a:r>
            <a:r>
              <a:rPr kumimoji="1" lang="en-US" altLang="ja-JP" sz="2400" b="1" dirty="0">
                <a:solidFill>
                  <a:schemeClr val="tx1">
                    <a:lumMod val="75000"/>
                    <a:lumOff val="25000"/>
                  </a:schemeClr>
                </a:solidFill>
              </a:rPr>
              <a:t>6</a:t>
            </a:r>
            <a:r>
              <a:rPr kumimoji="1" lang="ja-JP" altLang="en-US" sz="2400" b="1" dirty="0">
                <a:solidFill>
                  <a:schemeClr val="tx1">
                    <a:lumMod val="75000"/>
                    <a:lumOff val="25000"/>
                  </a:schemeClr>
                </a:solidFill>
              </a:rPr>
              <a:t>年</a:t>
            </a:r>
            <a:r>
              <a:rPr kumimoji="1" lang="en-US" altLang="ja-JP" sz="2400" b="1" dirty="0">
                <a:solidFill>
                  <a:schemeClr val="tx1">
                    <a:lumMod val="75000"/>
                    <a:lumOff val="25000"/>
                  </a:schemeClr>
                </a:solidFill>
              </a:rPr>
              <a:t>4</a:t>
            </a:r>
            <a:r>
              <a:rPr kumimoji="1" lang="ja-JP" altLang="en-US" sz="2400" b="1" dirty="0">
                <a:solidFill>
                  <a:schemeClr val="tx1">
                    <a:lumMod val="75000"/>
                    <a:lumOff val="25000"/>
                  </a:schemeClr>
                </a:solidFill>
              </a:rPr>
              <a:t>月から義務化</a:t>
            </a:r>
            <a:endParaRPr kumimoji="1" lang="en-US" altLang="ja-JP" sz="2400" b="1" dirty="0">
              <a:solidFill>
                <a:schemeClr val="tx1">
                  <a:lumMod val="75000"/>
                  <a:lumOff val="25000"/>
                </a:schemeClr>
              </a:solidFill>
            </a:endParaRPr>
          </a:p>
          <a:p>
            <a:r>
              <a:rPr kumimoji="1" lang="ja-JP" altLang="en-US" sz="2400" b="1" dirty="0">
                <a:solidFill>
                  <a:schemeClr val="tx1">
                    <a:lumMod val="75000"/>
                    <a:lumOff val="25000"/>
                  </a:schemeClr>
                </a:solidFill>
              </a:rPr>
              <a:t>（業務継続計画の策定等の義務付け）</a:t>
            </a:r>
            <a:endParaRPr kumimoji="1" lang="en-US" altLang="ja-JP" sz="2400" b="1" dirty="0">
              <a:solidFill>
                <a:schemeClr val="tx1">
                  <a:lumMod val="75000"/>
                  <a:lumOff val="25000"/>
                </a:schemeClr>
              </a:solidFill>
            </a:endParaRPr>
          </a:p>
          <a:p>
            <a:r>
              <a:rPr kumimoji="1" lang="en-US" altLang="ja-JP" sz="2400" b="1" dirty="0">
                <a:solidFill>
                  <a:schemeClr val="tx1">
                    <a:lumMod val="75000"/>
                    <a:lumOff val="25000"/>
                  </a:schemeClr>
                </a:solidFill>
              </a:rPr>
              <a:t>R3</a:t>
            </a:r>
            <a:r>
              <a:rPr kumimoji="1" lang="ja-JP" altLang="en-US" sz="2400" b="1" dirty="0">
                <a:solidFill>
                  <a:schemeClr val="tx1">
                    <a:lumMod val="75000"/>
                    <a:lumOff val="25000"/>
                  </a:schemeClr>
                </a:solidFill>
              </a:rPr>
              <a:t>改正内容</a:t>
            </a:r>
            <a:endParaRPr kumimoji="1" lang="en-US" altLang="ja-JP" sz="2400" b="1" dirty="0">
              <a:solidFill>
                <a:schemeClr val="tx1">
                  <a:lumMod val="75000"/>
                  <a:lumOff val="25000"/>
                </a:schemeClr>
              </a:solidFill>
            </a:endParaRPr>
          </a:p>
          <a:p>
            <a:r>
              <a:rPr kumimoji="1" lang="ja-JP" altLang="en-US" sz="2400" b="1" dirty="0">
                <a:solidFill>
                  <a:schemeClr val="tx1">
                    <a:lumMod val="75000"/>
                    <a:lumOff val="25000"/>
                  </a:schemeClr>
                </a:solidFill>
              </a:rPr>
              <a:t>・利用者等が継続してサービスの提供を受けられるよう、以下の措置を講じることを義務付け</a:t>
            </a:r>
            <a:endParaRPr kumimoji="1" lang="en-US" altLang="ja-JP" sz="2400" b="1" dirty="0">
              <a:solidFill>
                <a:schemeClr val="tx1">
                  <a:lumMod val="75000"/>
                  <a:lumOff val="25000"/>
                </a:schemeClr>
              </a:solidFill>
            </a:endParaRPr>
          </a:p>
          <a:p>
            <a:r>
              <a:rPr kumimoji="1" lang="ja-JP" altLang="en-US" sz="2400" b="1" dirty="0">
                <a:solidFill>
                  <a:schemeClr val="tx1">
                    <a:lumMod val="75000"/>
                    <a:lumOff val="25000"/>
                  </a:schemeClr>
                </a:solidFill>
              </a:rPr>
              <a:t>①サービスの提供を継続的に実施するための計画、非常時の体制で早期の業務再開を図るための計画（業務継続計画）を策定すること</a:t>
            </a:r>
            <a:endParaRPr kumimoji="1" lang="en-US" altLang="ja-JP" sz="2400" b="1" dirty="0">
              <a:solidFill>
                <a:schemeClr val="tx1">
                  <a:lumMod val="75000"/>
                  <a:lumOff val="25000"/>
                </a:schemeClr>
              </a:solidFill>
            </a:endParaRPr>
          </a:p>
          <a:p>
            <a:r>
              <a:rPr kumimoji="1" lang="ja-JP" altLang="en-US" sz="2400" b="1" dirty="0">
                <a:solidFill>
                  <a:schemeClr val="tx1">
                    <a:lumMod val="75000"/>
                    <a:lumOff val="25000"/>
                  </a:schemeClr>
                </a:solidFill>
              </a:rPr>
              <a:t>②従業者に対し、業務継続計画について周知し、必要な研修及び訓練を定期的に実施すること</a:t>
            </a:r>
            <a:endParaRPr kumimoji="1" lang="en-US" altLang="ja-JP" sz="2400" b="1" dirty="0">
              <a:solidFill>
                <a:schemeClr val="tx1">
                  <a:lumMod val="75000"/>
                  <a:lumOff val="25000"/>
                </a:schemeClr>
              </a:solidFill>
            </a:endParaRPr>
          </a:p>
          <a:p>
            <a:r>
              <a:rPr kumimoji="1" lang="ja-JP" altLang="en-US" sz="2400" b="1" dirty="0">
                <a:solidFill>
                  <a:schemeClr val="tx1">
                    <a:lumMod val="75000"/>
                    <a:lumOff val="25000"/>
                  </a:schemeClr>
                </a:solidFill>
              </a:rPr>
              <a:t>③業務継続計画について、定期的に見直しを行い、必要に応じて変更を行うこと</a:t>
            </a:r>
            <a:endParaRPr kumimoji="1" lang="en-US" altLang="ja-JP" sz="2400" b="1" dirty="0">
              <a:solidFill>
                <a:schemeClr val="tx1">
                  <a:lumMod val="75000"/>
                  <a:lumOff val="25000"/>
                </a:schemeClr>
              </a:solidFill>
            </a:endParaRPr>
          </a:p>
          <a:p>
            <a:r>
              <a:rPr kumimoji="1" lang="ja-JP" altLang="en-US" sz="2400" b="1" dirty="0">
                <a:solidFill>
                  <a:schemeClr val="tx1">
                    <a:lumMod val="75000"/>
                    <a:lumOff val="25000"/>
                  </a:schemeClr>
                </a:solidFill>
              </a:rPr>
              <a:t>　　　　　　　　　　　　　　　　　　　　　　措置を講じていない場合</a:t>
            </a:r>
            <a:endParaRPr kumimoji="1" lang="en-US" altLang="ja-JP" sz="2400" b="1" dirty="0">
              <a:solidFill>
                <a:schemeClr val="tx1">
                  <a:lumMod val="75000"/>
                  <a:lumOff val="25000"/>
                </a:schemeClr>
              </a:solidFill>
            </a:endParaRPr>
          </a:p>
          <a:p>
            <a:r>
              <a:rPr kumimoji="1" lang="ja-JP" altLang="en-US" sz="2400" b="1" dirty="0">
                <a:solidFill>
                  <a:schemeClr val="tx1">
                    <a:lumMod val="75000"/>
                    <a:lumOff val="25000"/>
                  </a:schemeClr>
                </a:solidFill>
              </a:rPr>
              <a:t>業務継続計画未実施減算　</a:t>
            </a:r>
            <a:endParaRPr kumimoji="1" lang="en-US" altLang="ja-JP" sz="2400" b="1" dirty="0">
              <a:solidFill>
                <a:schemeClr val="tx1">
                  <a:lumMod val="75000"/>
                  <a:lumOff val="25000"/>
                </a:schemeClr>
              </a:solidFill>
            </a:endParaRPr>
          </a:p>
          <a:p>
            <a:r>
              <a:rPr kumimoji="1" lang="ja-JP" altLang="en-US" sz="2400" b="1" dirty="0">
                <a:solidFill>
                  <a:schemeClr val="tx1">
                    <a:lumMod val="75000"/>
                    <a:lumOff val="25000"/>
                  </a:schemeClr>
                </a:solidFill>
              </a:rPr>
              <a:t>　施設・居住系サービス　所定単位数の</a:t>
            </a:r>
            <a:r>
              <a:rPr kumimoji="1" lang="en-US" altLang="ja-JP" sz="2400" b="1" dirty="0">
                <a:solidFill>
                  <a:schemeClr val="tx1">
                    <a:lumMod val="75000"/>
                    <a:lumOff val="25000"/>
                  </a:schemeClr>
                </a:solidFill>
              </a:rPr>
              <a:t>100</a:t>
            </a:r>
            <a:r>
              <a:rPr kumimoji="1" lang="ja-JP" altLang="en-US" sz="2400" b="1" dirty="0">
                <a:solidFill>
                  <a:schemeClr val="tx1">
                    <a:lumMod val="75000"/>
                    <a:lumOff val="25000"/>
                  </a:schemeClr>
                </a:solidFill>
              </a:rPr>
              <a:t>分の</a:t>
            </a:r>
            <a:r>
              <a:rPr kumimoji="1" lang="en-US" altLang="ja-JP" sz="2400" b="1" dirty="0">
                <a:solidFill>
                  <a:schemeClr val="tx1">
                    <a:lumMod val="75000"/>
                    <a:lumOff val="25000"/>
                  </a:schemeClr>
                </a:solidFill>
              </a:rPr>
              <a:t>3</a:t>
            </a:r>
            <a:r>
              <a:rPr kumimoji="1" lang="ja-JP" altLang="en-US" sz="2400" b="1" dirty="0">
                <a:solidFill>
                  <a:schemeClr val="tx1">
                    <a:lumMod val="75000"/>
                    <a:lumOff val="25000"/>
                  </a:schemeClr>
                </a:solidFill>
              </a:rPr>
              <a:t>に相当する単位数を減算</a:t>
            </a:r>
            <a:endParaRPr kumimoji="1" lang="en-US" altLang="ja-JP" sz="2400" b="1" dirty="0">
              <a:solidFill>
                <a:schemeClr val="tx1">
                  <a:lumMod val="75000"/>
                  <a:lumOff val="25000"/>
                </a:schemeClr>
              </a:solidFill>
            </a:endParaRPr>
          </a:p>
          <a:p>
            <a:r>
              <a:rPr kumimoji="1" lang="ja-JP" altLang="en-US" sz="2400" b="1" dirty="0">
                <a:solidFill>
                  <a:schemeClr val="tx1">
                    <a:lumMod val="75000"/>
                    <a:lumOff val="25000"/>
                  </a:schemeClr>
                </a:solidFill>
              </a:rPr>
              <a:t>　その他のサービス　　　 所定単位数の</a:t>
            </a:r>
            <a:r>
              <a:rPr kumimoji="1" lang="en-US" altLang="ja-JP" sz="2400" b="1" dirty="0">
                <a:solidFill>
                  <a:schemeClr val="tx1">
                    <a:lumMod val="75000"/>
                    <a:lumOff val="25000"/>
                  </a:schemeClr>
                </a:solidFill>
              </a:rPr>
              <a:t>100</a:t>
            </a:r>
            <a:r>
              <a:rPr kumimoji="1" lang="ja-JP" altLang="en-US" sz="2400" b="1" dirty="0">
                <a:solidFill>
                  <a:schemeClr val="tx1">
                    <a:lumMod val="75000"/>
                    <a:lumOff val="25000"/>
                  </a:schemeClr>
                </a:solidFill>
              </a:rPr>
              <a:t>分の</a:t>
            </a:r>
            <a:r>
              <a:rPr kumimoji="1" lang="en-US" altLang="ja-JP" sz="2400" b="1" dirty="0">
                <a:solidFill>
                  <a:schemeClr val="tx1">
                    <a:lumMod val="75000"/>
                    <a:lumOff val="25000"/>
                  </a:schemeClr>
                </a:solidFill>
              </a:rPr>
              <a:t>1</a:t>
            </a:r>
            <a:r>
              <a:rPr kumimoji="1" lang="ja-JP" altLang="en-US" sz="2400" b="1" dirty="0">
                <a:solidFill>
                  <a:schemeClr val="tx1">
                    <a:lumMod val="75000"/>
                    <a:lumOff val="25000"/>
                  </a:schemeClr>
                </a:solidFill>
              </a:rPr>
              <a:t>に相当する単位数を減算</a:t>
            </a:r>
            <a:endParaRPr kumimoji="1" lang="en-US" altLang="ja-JP" sz="2400" b="1" dirty="0">
              <a:solidFill>
                <a:schemeClr val="tx1">
                  <a:lumMod val="75000"/>
                  <a:lumOff val="25000"/>
                </a:schemeClr>
              </a:solidFill>
            </a:endParaRPr>
          </a:p>
          <a:p>
            <a:endParaRPr kumimoji="1" lang="en-US" altLang="ja-JP" dirty="0"/>
          </a:p>
          <a:p>
            <a:endParaRPr kumimoji="1" lang="en-US" altLang="ja-JP" dirty="0"/>
          </a:p>
        </p:txBody>
      </p:sp>
      <p:pic>
        <p:nvPicPr>
          <p:cNvPr id="3" name="図 2"/>
          <p:cNvPicPr>
            <a:picLocks noChangeAspect="1"/>
          </p:cNvPicPr>
          <p:nvPr/>
        </p:nvPicPr>
        <p:blipFill>
          <a:blip r:embed="rId2"/>
          <a:stretch>
            <a:fillRect/>
          </a:stretch>
        </p:blipFill>
        <p:spPr>
          <a:xfrm>
            <a:off x="2959496" y="4867421"/>
            <a:ext cx="2060627" cy="341515"/>
          </a:xfrm>
          <a:prstGeom prst="rect">
            <a:avLst/>
          </a:prstGeom>
        </p:spPr>
      </p:pic>
      <p:sp>
        <p:nvSpPr>
          <p:cNvPr id="4" name="フッター プレースホルダー 3"/>
          <p:cNvSpPr>
            <a:spLocks noGrp="1"/>
          </p:cNvSpPr>
          <p:nvPr>
            <p:ph type="ftr" sz="quarter" idx="11"/>
          </p:nvPr>
        </p:nvSpPr>
        <p:spPr/>
        <p:txBody>
          <a:bodyPr/>
          <a:lstStyle/>
          <a:p>
            <a:endParaRPr kumimoji="1" lang="ja-JP" altLang="en-US" sz="1400" dirty="0"/>
          </a:p>
        </p:txBody>
      </p:sp>
      <p:sp>
        <p:nvSpPr>
          <p:cNvPr id="6" name="スライド番号プレースホルダー 5"/>
          <p:cNvSpPr>
            <a:spLocks noGrp="1"/>
          </p:cNvSpPr>
          <p:nvPr>
            <p:ph type="sldNum" sz="quarter" idx="12"/>
          </p:nvPr>
        </p:nvSpPr>
        <p:spPr/>
        <p:txBody>
          <a:bodyPr/>
          <a:lstStyle/>
          <a:p>
            <a:fld id="{F6483046-600A-4338-BAB2-32B44601B52B}" type="slidenum">
              <a:rPr kumimoji="1" lang="ja-JP" altLang="en-US" sz="2000" smtClean="0"/>
              <a:t>12</a:t>
            </a:fld>
            <a:endParaRPr kumimoji="1" lang="ja-JP" altLang="en-US" sz="2000" dirty="0"/>
          </a:p>
        </p:txBody>
      </p:sp>
    </p:spTree>
    <p:extLst>
      <p:ext uri="{BB962C8B-B14F-4D97-AF65-F5344CB8AC3E}">
        <p14:creationId xmlns:p14="http://schemas.microsoft.com/office/powerpoint/2010/main" val="1523595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sz="5300" dirty="0"/>
              <a:t>③制度改正関係について</a:t>
            </a:r>
            <a:br>
              <a:rPr kumimoji="1" lang="en-US" altLang="ja-JP" sz="5300" dirty="0"/>
            </a:br>
            <a:r>
              <a:rPr lang="ja-JP" altLang="en-US" sz="4000" dirty="0"/>
              <a:t>４）介護保険施設におけるリスクマネジメントの強化</a:t>
            </a:r>
            <a:endParaRPr kumimoji="1" lang="ja-JP" altLang="en-US" sz="4000" dirty="0"/>
          </a:p>
        </p:txBody>
      </p:sp>
      <p:sp>
        <p:nvSpPr>
          <p:cNvPr id="3" name="コンテンツ プレースホルダー 2"/>
          <p:cNvSpPr>
            <a:spLocks noGrp="1"/>
          </p:cNvSpPr>
          <p:nvPr>
            <p:ph idx="1"/>
          </p:nvPr>
        </p:nvSpPr>
        <p:spPr/>
        <p:txBody>
          <a:bodyPr/>
          <a:lstStyle/>
          <a:p>
            <a:r>
              <a:rPr kumimoji="1" lang="en-US" altLang="ja-JP" sz="3200" b="1" dirty="0">
                <a:solidFill>
                  <a:srgbClr val="FF0000"/>
                </a:solidFill>
              </a:rPr>
              <a:t>※</a:t>
            </a:r>
            <a:r>
              <a:rPr kumimoji="1" lang="ja-JP" altLang="en-US" sz="3200" b="1" dirty="0">
                <a:solidFill>
                  <a:srgbClr val="FF0000"/>
                </a:solidFill>
              </a:rPr>
              <a:t>減算有（入所者全員△</a:t>
            </a:r>
            <a:r>
              <a:rPr kumimoji="1" lang="en-US" altLang="ja-JP" sz="3200" b="1" dirty="0">
                <a:solidFill>
                  <a:srgbClr val="FF0000"/>
                </a:solidFill>
              </a:rPr>
              <a:t>5</a:t>
            </a:r>
            <a:r>
              <a:rPr kumimoji="1" lang="ja-JP" altLang="en-US" sz="3200" b="1" dirty="0">
                <a:solidFill>
                  <a:srgbClr val="FF0000"/>
                </a:solidFill>
              </a:rPr>
              <a:t>単位）</a:t>
            </a:r>
            <a:endParaRPr lang="en-US" altLang="ja-JP" sz="3200" b="1" dirty="0">
              <a:solidFill>
                <a:srgbClr val="FF0000"/>
              </a:solidFill>
            </a:endParaRPr>
          </a:p>
          <a:p>
            <a:r>
              <a:rPr kumimoji="1" lang="ja-JP" altLang="en-US" sz="3200" b="1" dirty="0"/>
              <a:t>施設系サービスにおいて、安全対策責任者を定めることを義務付けている</a:t>
            </a:r>
            <a:endParaRPr kumimoji="1" lang="en-US" altLang="ja-JP" sz="3200" b="1" dirty="0"/>
          </a:p>
          <a:p>
            <a:r>
              <a:rPr lang="ja-JP" altLang="en-US" sz="3200" b="1" dirty="0"/>
              <a:t>事故発生時の防止のための措置が講じられていない場合、入所者全員について１日につき５単位が所定単位から減算となる</a:t>
            </a:r>
            <a:endParaRPr kumimoji="1" lang="ja-JP" altLang="en-US" sz="2600" b="1" dirty="0"/>
          </a:p>
        </p:txBody>
      </p:sp>
      <p:sp>
        <p:nvSpPr>
          <p:cNvPr id="4" name="フッター プレースホルダー 3"/>
          <p:cNvSpPr>
            <a:spLocks noGrp="1"/>
          </p:cNvSpPr>
          <p:nvPr>
            <p:ph type="ftr" sz="quarter" idx="11"/>
          </p:nvPr>
        </p:nvSpPr>
        <p:spPr>
          <a:xfrm>
            <a:off x="3686185" y="6479103"/>
            <a:ext cx="4822804" cy="365125"/>
          </a:xfrm>
        </p:spPr>
        <p:txBody>
          <a:bodyPr/>
          <a:lstStyle/>
          <a:p>
            <a:endParaRPr kumimoji="1" lang="ja-JP" altLang="en-US" sz="1400" dirty="0"/>
          </a:p>
        </p:txBody>
      </p:sp>
      <p:sp>
        <p:nvSpPr>
          <p:cNvPr id="6" name="スライド番号プレースホルダー 5"/>
          <p:cNvSpPr>
            <a:spLocks noGrp="1"/>
          </p:cNvSpPr>
          <p:nvPr>
            <p:ph type="sldNum" sz="quarter" idx="12"/>
          </p:nvPr>
        </p:nvSpPr>
        <p:spPr/>
        <p:txBody>
          <a:bodyPr/>
          <a:lstStyle/>
          <a:p>
            <a:fld id="{F6483046-600A-4338-BAB2-32B44601B52B}" type="slidenum">
              <a:rPr kumimoji="1" lang="ja-JP" altLang="en-US" sz="2000" smtClean="0"/>
              <a:t>13</a:t>
            </a:fld>
            <a:endParaRPr kumimoji="1" lang="ja-JP" altLang="en-US" sz="2000" dirty="0"/>
          </a:p>
        </p:txBody>
      </p:sp>
    </p:spTree>
    <p:extLst>
      <p:ext uri="{BB962C8B-B14F-4D97-AF65-F5344CB8AC3E}">
        <p14:creationId xmlns:p14="http://schemas.microsoft.com/office/powerpoint/2010/main" val="1124295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84401" y="286603"/>
            <a:ext cx="10058400" cy="1450757"/>
          </a:xfrm>
        </p:spPr>
        <p:txBody>
          <a:bodyPr>
            <a:normAutofit/>
          </a:bodyPr>
          <a:lstStyle/>
          <a:p>
            <a:r>
              <a:rPr lang="ja-JP" altLang="en-US" dirty="0"/>
              <a:t>③制度改正関係について</a:t>
            </a:r>
            <a:br>
              <a:rPr lang="en-US" altLang="ja-JP" dirty="0"/>
            </a:br>
            <a:r>
              <a:rPr lang="ja-JP" altLang="en-US" dirty="0"/>
              <a:t>５）書面掲示の見直し・管理者の兼務</a:t>
            </a:r>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sz="1400" dirty="0"/>
          </a:p>
        </p:txBody>
      </p:sp>
      <p:sp>
        <p:nvSpPr>
          <p:cNvPr id="6" name="スライド番号プレースホルダー 5"/>
          <p:cNvSpPr>
            <a:spLocks noGrp="1"/>
          </p:cNvSpPr>
          <p:nvPr>
            <p:ph type="sldNum" sz="quarter" idx="12"/>
          </p:nvPr>
        </p:nvSpPr>
        <p:spPr/>
        <p:txBody>
          <a:bodyPr/>
          <a:lstStyle/>
          <a:p>
            <a:fld id="{F6483046-600A-4338-BAB2-32B44601B52B}" type="slidenum">
              <a:rPr kumimoji="1" lang="ja-JP" altLang="en-US" sz="2000" smtClean="0"/>
              <a:t>14</a:t>
            </a:fld>
            <a:endParaRPr kumimoji="1" lang="ja-JP" altLang="en-US" sz="2000" dirty="0"/>
          </a:p>
        </p:txBody>
      </p:sp>
      <p:sp>
        <p:nvSpPr>
          <p:cNvPr id="3" name="テキスト ボックス 2"/>
          <p:cNvSpPr txBox="1"/>
          <p:nvPr/>
        </p:nvSpPr>
        <p:spPr>
          <a:xfrm>
            <a:off x="1084401" y="1828799"/>
            <a:ext cx="10058400" cy="4401205"/>
          </a:xfrm>
          <a:prstGeom prst="rect">
            <a:avLst/>
          </a:prstGeom>
          <a:noFill/>
        </p:spPr>
        <p:txBody>
          <a:bodyPr wrap="square" rtlCol="0">
            <a:spAutoFit/>
          </a:bodyPr>
          <a:lstStyle/>
          <a:p>
            <a:r>
              <a:rPr kumimoji="1" lang="ja-JP" altLang="en-US" sz="2000" b="1" u="sng" dirty="0">
                <a:solidFill>
                  <a:schemeClr val="tx1">
                    <a:lumMod val="75000"/>
                    <a:lumOff val="25000"/>
                  </a:schemeClr>
                </a:solidFill>
                <a:effectLst>
                  <a:outerShdw blurRad="38100" dist="38100" dir="2700000" algn="tl">
                    <a:srgbClr val="000000">
                      <a:alpha val="43137"/>
                    </a:srgbClr>
                  </a:outerShdw>
                </a:effectLst>
              </a:rPr>
              <a:t>１）「書面掲示」規制の見直し</a:t>
            </a:r>
            <a:endParaRPr kumimoji="1" lang="en-US" altLang="ja-JP" sz="2000" b="1" u="sng" dirty="0">
              <a:solidFill>
                <a:schemeClr val="tx1">
                  <a:lumMod val="75000"/>
                  <a:lumOff val="25000"/>
                </a:schemeClr>
              </a:solidFill>
              <a:effectLst>
                <a:outerShdw blurRad="38100" dist="38100" dir="2700000" algn="tl">
                  <a:srgbClr val="000000">
                    <a:alpha val="43137"/>
                  </a:srgbClr>
                </a:outerShdw>
              </a:effectLst>
            </a:endParaRPr>
          </a:p>
          <a:p>
            <a:r>
              <a:rPr kumimoji="1" lang="ja-JP" altLang="en-US" sz="2000" b="1" dirty="0">
                <a:solidFill>
                  <a:schemeClr val="tx1">
                    <a:lumMod val="75000"/>
                    <a:lumOff val="25000"/>
                  </a:schemeClr>
                </a:solidFill>
              </a:rPr>
              <a:t>事業所内での「書面掲示」を求めている事業所の運営規定の概要等の重要事項について、「書面掲示」に加え、原則としてウェブサイト（</a:t>
            </a:r>
            <a:r>
              <a:rPr kumimoji="1" lang="en-US" altLang="ja-JP" sz="2000" b="1" dirty="0">
                <a:solidFill>
                  <a:schemeClr val="tx1">
                    <a:lumMod val="75000"/>
                    <a:lumOff val="25000"/>
                  </a:schemeClr>
                </a:solidFill>
              </a:rPr>
              <a:t>※</a:t>
            </a:r>
            <a:r>
              <a:rPr kumimoji="1" lang="ja-JP" altLang="en-US" sz="2000" b="1" dirty="0">
                <a:solidFill>
                  <a:schemeClr val="tx1">
                    <a:lumMod val="75000"/>
                    <a:lumOff val="25000"/>
                  </a:schemeClr>
                </a:solidFill>
              </a:rPr>
              <a:t>）に掲載することを義務付け</a:t>
            </a:r>
            <a:endParaRPr kumimoji="1" lang="en-US" altLang="ja-JP" sz="2000" b="1" dirty="0">
              <a:solidFill>
                <a:schemeClr val="tx1">
                  <a:lumMod val="75000"/>
                  <a:lumOff val="25000"/>
                </a:schemeClr>
              </a:solidFill>
            </a:endParaRPr>
          </a:p>
          <a:p>
            <a:r>
              <a:rPr kumimoji="1" lang="ja-JP" altLang="en-US" sz="2000" b="1" dirty="0">
                <a:solidFill>
                  <a:schemeClr val="tx1">
                    <a:lumMod val="75000"/>
                    <a:lumOff val="25000"/>
                  </a:schemeClr>
                </a:solidFill>
              </a:rPr>
              <a:t>（</a:t>
            </a:r>
            <a:r>
              <a:rPr kumimoji="1" lang="en-US" altLang="ja-JP" sz="2000" b="1" dirty="0">
                <a:solidFill>
                  <a:schemeClr val="tx1">
                    <a:lumMod val="75000"/>
                    <a:lumOff val="25000"/>
                  </a:schemeClr>
                </a:solidFill>
              </a:rPr>
              <a:t>※</a:t>
            </a:r>
            <a:r>
              <a:rPr kumimoji="1" lang="ja-JP" altLang="en-US" sz="2000" b="1" dirty="0">
                <a:solidFill>
                  <a:schemeClr val="tx1">
                    <a:lumMod val="75000"/>
                    <a:lumOff val="25000"/>
                  </a:schemeClr>
                </a:solidFill>
              </a:rPr>
              <a:t>）法人のホームページや介護サービス情報公表システム上への掲載</a:t>
            </a:r>
            <a:endParaRPr kumimoji="1" lang="en-US" altLang="ja-JP" sz="2000" b="1" dirty="0">
              <a:solidFill>
                <a:schemeClr val="tx1">
                  <a:lumMod val="75000"/>
                  <a:lumOff val="25000"/>
                </a:schemeClr>
              </a:solidFill>
            </a:endParaRPr>
          </a:p>
          <a:p>
            <a:r>
              <a:rPr kumimoji="1" lang="ja-JP" altLang="en-US" sz="2000" b="1" dirty="0">
                <a:solidFill>
                  <a:srgbClr val="00B0F0"/>
                </a:solidFill>
              </a:rPr>
              <a:t>令和７年４月１日から</a:t>
            </a:r>
            <a:endParaRPr kumimoji="1" lang="en-US" altLang="ja-JP" sz="2000" b="1" dirty="0">
              <a:solidFill>
                <a:srgbClr val="00B0F0"/>
              </a:solidFill>
            </a:endParaRPr>
          </a:p>
          <a:p>
            <a:endParaRPr kumimoji="1" lang="en-US" altLang="ja-JP" sz="2000" b="1" dirty="0">
              <a:solidFill>
                <a:schemeClr val="tx1">
                  <a:lumMod val="75000"/>
                  <a:lumOff val="25000"/>
                </a:schemeClr>
              </a:solidFill>
            </a:endParaRPr>
          </a:p>
          <a:p>
            <a:r>
              <a:rPr kumimoji="1" lang="ja-JP" altLang="en-US" sz="2000" b="1" u="sng" dirty="0">
                <a:solidFill>
                  <a:schemeClr val="tx1">
                    <a:lumMod val="75000"/>
                    <a:lumOff val="25000"/>
                  </a:schemeClr>
                </a:solidFill>
                <a:effectLst>
                  <a:outerShdw blurRad="38100" dist="38100" dir="2700000" algn="tl">
                    <a:srgbClr val="000000">
                      <a:alpha val="43137"/>
                    </a:srgbClr>
                  </a:outerShdw>
                </a:effectLst>
              </a:rPr>
              <a:t>２）管理者の兼務範囲の明確化</a:t>
            </a:r>
            <a:endParaRPr kumimoji="1" lang="en-US" altLang="ja-JP" sz="2000" b="1" u="sng" dirty="0">
              <a:solidFill>
                <a:schemeClr val="tx1">
                  <a:lumMod val="75000"/>
                  <a:lumOff val="25000"/>
                </a:schemeClr>
              </a:solidFill>
              <a:effectLst>
                <a:outerShdw blurRad="38100" dist="38100" dir="2700000" algn="tl">
                  <a:srgbClr val="000000">
                    <a:alpha val="43137"/>
                  </a:srgbClr>
                </a:outerShdw>
              </a:effectLst>
            </a:endParaRPr>
          </a:p>
          <a:p>
            <a:r>
              <a:rPr kumimoji="1" lang="ja-JP" altLang="en-US" sz="2000" b="1" dirty="0">
                <a:solidFill>
                  <a:schemeClr val="tx1">
                    <a:lumMod val="75000"/>
                    <a:lumOff val="25000"/>
                  </a:schemeClr>
                </a:solidFill>
              </a:rPr>
              <a:t>提供する介護サービスの質を担保しつつ、介護保険サービス事業所を効率的に運営する観点から管理者が兼務できる事業所の範囲について、同一敷地内における他の事業所、施設等ではなくても差し支えない</a:t>
            </a:r>
            <a:r>
              <a:rPr kumimoji="1" lang="ja-JP" altLang="en-US" sz="2000" b="1" dirty="0" err="1">
                <a:solidFill>
                  <a:schemeClr val="tx1">
                    <a:lumMod val="75000"/>
                    <a:lumOff val="25000"/>
                  </a:schemeClr>
                </a:solidFill>
              </a:rPr>
              <a:t>を</a:t>
            </a:r>
            <a:r>
              <a:rPr kumimoji="1" lang="ja-JP" altLang="en-US" sz="2000" b="1" dirty="0">
                <a:solidFill>
                  <a:schemeClr val="tx1">
                    <a:lumMod val="75000"/>
                    <a:lumOff val="25000"/>
                  </a:schemeClr>
                </a:solidFill>
              </a:rPr>
              <a:t>明確化</a:t>
            </a:r>
            <a:endParaRPr kumimoji="1" lang="en-US" altLang="ja-JP" sz="2000" b="1" dirty="0">
              <a:solidFill>
                <a:schemeClr val="tx1">
                  <a:lumMod val="75000"/>
                  <a:lumOff val="25000"/>
                </a:schemeClr>
              </a:solidFill>
            </a:endParaRPr>
          </a:p>
          <a:p>
            <a:r>
              <a:rPr kumimoji="1" lang="ja-JP" altLang="en-US" sz="2000" b="1" dirty="0">
                <a:solidFill>
                  <a:schemeClr val="tx1">
                    <a:lumMod val="75000"/>
                    <a:lumOff val="25000"/>
                  </a:schemeClr>
                </a:solidFill>
              </a:rPr>
              <a:t>＜兼務が認められる範囲＞</a:t>
            </a:r>
            <a:endParaRPr kumimoji="1" lang="en-US" altLang="ja-JP" sz="2000" b="1" dirty="0">
              <a:solidFill>
                <a:schemeClr val="tx1">
                  <a:lumMod val="75000"/>
                  <a:lumOff val="25000"/>
                </a:schemeClr>
              </a:solidFill>
            </a:endParaRPr>
          </a:p>
          <a:p>
            <a:r>
              <a:rPr kumimoji="1" lang="ja-JP" altLang="en-US" sz="2000" b="1" dirty="0">
                <a:solidFill>
                  <a:schemeClr val="tx1">
                    <a:lumMod val="75000"/>
                    <a:lumOff val="25000"/>
                  </a:schemeClr>
                </a:solidFill>
              </a:rPr>
              <a:t>同一の事業者によって設置された他の事業所、施設等の管理者または従業者としての職務に従事する場合であって、サービス提供の場面等で生じる事象を適切に把握でき、職員及び業務の一元的な管理・指揮命令に支障が生じないとき</a:t>
            </a:r>
            <a:endParaRPr kumimoji="1" lang="en-US" altLang="ja-JP" sz="2000" b="1" dirty="0">
              <a:solidFill>
                <a:schemeClr val="tx1">
                  <a:lumMod val="75000"/>
                  <a:lumOff val="25000"/>
                </a:schemeClr>
              </a:solidFill>
            </a:endParaRPr>
          </a:p>
        </p:txBody>
      </p:sp>
    </p:spTree>
    <p:extLst>
      <p:ext uri="{BB962C8B-B14F-4D97-AF65-F5344CB8AC3E}">
        <p14:creationId xmlns:p14="http://schemas.microsoft.com/office/powerpoint/2010/main" val="3263545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③制度改正関係について</a:t>
            </a:r>
            <a:br>
              <a:rPr kumimoji="1" lang="en-US" altLang="ja-JP" dirty="0"/>
            </a:br>
            <a:r>
              <a:rPr lang="ja-JP" altLang="en-US" dirty="0"/>
              <a:t>５）ハラスメント対策の強化</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sz="3200" b="1" dirty="0"/>
              <a:t>セクシャルハラスメント及びパワーハラスメント対策を強化する観点から、ハラスメントにより従業者の就業環境が害されることを防止するための方針の明確化等の必要な措置を講じることを義務付けられている</a:t>
            </a:r>
            <a:endParaRPr kumimoji="1" lang="en-US" altLang="ja-JP" sz="3200" b="1" dirty="0"/>
          </a:p>
          <a:p>
            <a:r>
              <a:rPr lang="en-US" altLang="ja-JP" sz="3200" b="1" dirty="0"/>
              <a:t>【</a:t>
            </a:r>
            <a:r>
              <a:rPr lang="ja-JP" altLang="en-US" sz="3200" b="1" dirty="0"/>
              <a:t>市ホームページ内⇒健康・医療・福祉⇒介護保険⇒事業者の方へ⇒介護現場における　ハラスメント対策（厚生労働省ホームページ参照）</a:t>
            </a:r>
            <a:r>
              <a:rPr lang="en-US" altLang="ja-JP" sz="3200" b="1" dirty="0"/>
              <a:t>】https://www.mhlw.go.jp/stf/newpage_05120.html </a:t>
            </a:r>
          </a:p>
          <a:p>
            <a:endParaRPr lang="en-US" altLang="ja-JP" sz="3200" b="1" dirty="0"/>
          </a:p>
          <a:p>
            <a:endParaRPr lang="en-US" altLang="ja-JP" sz="3200" b="1" dirty="0"/>
          </a:p>
          <a:p>
            <a:endParaRPr kumimoji="1" lang="ja-JP" altLang="en-US" sz="3200" b="1" dirty="0"/>
          </a:p>
        </p:txBody>
      </p:sp>
      <p:sp>
        <p:nvSpPr>
          <p:cNvPr id="4" name="フッター プレースホルダー 3"/>
          <p:cNvSpPr>
            <a:spLocks noGrp="1"/>
          </p:cNvSpPr>
          <p:nvPr>
            <p:ph type="ftr" sz="quarter" idx="11"/>
          </p:nvPr>
        </p:nvSpPr>
        <p:spPr/>
        <p:txBody>
          <a:bodyPr/>
          <a:lstStyle/>
          <a:p>
            <a:endParaRPr kumimoji="1" lang="ja-JP" altLang="en-US" sz="1400" dirty="0"/>
          </a:p>
        </p:txBody>
      </p:sp>
      <p:sp>
        <p:nvSpPr>
          <p:cNvPr id="6" name="スライド番号プレースホルダー 5"/>
          <p:cNvSpPr>
            <a:spLocks noGrp="1"/>
          </p:cNvSpPr>
          <p:nvPr>
            <p:ph type="sldNum" sz="quarter" idx="12"/>
          </p:nvPr>
        </p:nvSpPr>
        <p:spPr/>
        <p:txBody>
          <a:bodyPr/>
          <a:lstStyle/>
          <a:p>
            <a:fld id="{F6483046-600A-4338-BAB2-32B44601B52B}" type="slidenum">
              <a:rPr kumimoji="1" lang="ja-JP" altLang="en-US" sz="2000" smtClean="0"/>
              <a:t>15</a:t>
            </a:fld>
            <a:endParaRPr kumimoji="1" lang="ja-JP" altLang="en-US" sz="2000" dirty="0"/>
          </a:p>
        </p:txBody>
      </p:sp>
    </p:spTree>
    <p:extLst>
      <p:ext uri="{BB962C8B-B14F-4D97-AF65-F5344CB8AC3E}">
        <p14:creationId xmlns:p14="http://schemas.microsoft.com/office/powerpoint/2010/main" val="3482260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b="1" dirty="0"/>
              <a:t>③制度改正関係について</a:t>
            </a:r>
            <a:br>
              <a:rPr kumimoji="1" lang="en-US" altLang="ja-JP" b="1" dirty="0"/>
            </a:br>
            <a:r>
              <a:rPr kumimoji="1" lang="ja-JP" altLang="en-US" b="1" dirty="0"/>
              <a:t>６）感染症対策の強化</a:t>
            </a:r>
            <a:r>
              <a:rPr kumimoji="1" lang="en-US" altLang="ja-JP" sz="4000" b="1" dirty="0">
                <a:solidFill>
                  <a:srgbClr val="00B0F0"/>
                </a:solidFill>
              </a:rPr>
              <a:t>※</a:t>
            </a:r>
            <a:r>
              <a:rPr kumimoji="1" lang="ja-JP" altLang="en-US" sz="4000" b="1" dirty="0">
                <a:solidFill>
                  <a:srgbClr val="00B0F0"/>
                </a:solidFill>
              </a:rPr>
              <a:t>令和</a:t>
            </a:r>
            <a:r>
              <a:rPr kumimoji="1" lang="en-US" altLang="ja-JP" sz="4000" b="1" dirty="0">
                <a:solidFill>
                  <a:srgbClr val="00B0F0"/>
                </a:solidFill>
              </a:rPr>
              <a:t>6</a:t>
            </a:r>
            <a:r>
              <a:rPr kumimoji="1" lang="ja-JP" altLang="en-US" sz="4000" b="1" dirty="0">
                <a:solidFill>
                  <a:srgbClr val="00B0F0"/>
                </a:solidFill>
              </a:rPr>
              <a:t>年</a:t>
            </a:r>
            <a:r>
              <a:rPr kumimoji="1" lang="en-US" altLang="ja-JP" sz="4000" b="1" dirty="0">
                <a:solidFill>
                  <a:srgbClr val="00B0F0"/>
                </a:solidFill>
              </a:rPr>
              <a:t>4</a:t>
            </a:r>
            <a:r>
              <a:rPr kumimoji="1" lang="ja-JP" altLang="en-US" sz="4000" b="1" dirty="0">
                <a:solidFill>
                  <a:srgbClr val="00B0F0"/>
                </a:solidFill>
              </a:rPr>
              <a:t>月～義務化</a:t>
            </a:r>
          </a:p>
        </p:txBody>
      </p:sp>
      <p:sp>
        <p:nvSpPr>
          <p:cNvPr id="3" name="コンテンツ プレースホルダー 2"/>
          <p:cNvSpPr>
            <a:spLocks noGrp="1"/>
          </p:cNvSpPr>
          <p:nvPr>
            <p:ph idx="1"/>
          </p:nvPr>
        </p:nvSpPr>
        <p:spPr/>
        <p:txBody>
          <a:bodyPr>
            <a:normAutofit/>
          </a:bodyPr>
          <a:lstStyle/>
          <a:p>
            <a:r>
              <a:rPr kumimoji="1" lang="ja-JP" altLang="en-US" sz="3200" b="1" dirty="0"/>
              <a:t>　介護サービス事業者に、感染症の発生及びまん延防止等に関する取組の徹底を求める観点から、委員会の開催（おおむね６か月に１回以上（施設系はおおむね３か月に１回以上））、指針の整備、研修（新規採用時及び年１回以上（居住系・施設系は年２回以上））の実施に加え、訓練（各種実技、シュミレーション等を年１回以上（居住系・施設系は年２回以上））の実施を義務付け</a:t>
            </a:r>
          </a:p>
        </p:txBody>
      </p:sp>
      <p:sp>
        <p:nvSpPr>
          <p:cNvPr id="4" name="フッター プレースホルダー 3"/>
          <p:cNvSpPr>
            <a:spLocks noGrp="1"/>
          </p:cNvSpPr>
          <p:nvPr>
            <p:ph type="ftr" sz="quarter" idx="11"/>
          </p:nvPr>
        </p:nvSpPr>
        <p:spPr/>
        <p:txBody>
          <a:bodyPr/>
          <a:lstStyle/>
          <a:p>
            <a:endParaRPr kumimoji="1" lang="ja-JP" altLang="en-US" sz="1400" dirty="0"/>
          </a:p>
        </p:txBody>
      </p:sp>
      <p:sp>
        <p:nvSpPr>
          <p:cNvPr id="6" name="スライド番号プレースホルダー 5"/>
          <p:cNvSpPr>
            <a:spLocks noGrp="1"/>
          </p:cNvSpPr>
          <p:nvPr>
            <p:ph type="sldNum" sz="quarter" idx="12"/>
          </p:nvPr>
        </p:nvSpPr>
        <p:spPr/>
        <p:txBody>
          <a:bodyPr/>
          <a:lstStyle/>
          <a:p>
            <a:fld id="{F6483046-600A-4338-BAB2-32B44601B52B}" type="slidenum">
              <a:rPr kumimoji="1" lang="ja-JP" altLang="en-US" sz="2000" smtClean="0"/>
              <a:t>16</a:t>
            </a:fld>
            <a:endParaRPr kumimoji="1" lang="ja-JP" altLang="en-US" sz="2000" dirty="0"/>
          </a:p>
        </p:txBody>
      </p:sp>
    </p:spTree>
    <p:extLst>
      <p:ext uri="{BB962C8B-B14F-4D97-AF65-F5344CB8AC3E}">
        <p14:creationId xmlns:p14="http://schemas.microsoft.com/office/powerpoint/2010/main" val="456204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36672" y="412123"/>
            <a:ext cx="10674010" cy="6247864"/>
          </a:xfrm>
          <a:prstGeom prst="rect">
            <a:avLst/>
          </a:prstGeom>
          <a:noFill/>
        </p:spPr>
        <p:txBody>
          <a:bodyPr wrap="square" rtlCol="0">
            <a:spAutoFit/>
          </a:bodyPr>
          <a:lstStyle/>
          <a:p>
            <a:r>
              <a:rPr kumimoji="1" lang="en-US" altLang="ja-JP" sz="2800" b="1" dirty="0">
                <a:solidFill>
                  <a:schemeClr val="tx1">
                    <a:lumMod val="75000"/>
                    <a:lumOff val="25000"/>
                  </a:schemeClr>
                </a:solidFill>
              </a:rPr>
              <a:t>【</a:t>
            </a:r>
            <a:r>
              <a:rPr kumimoji="1" lang="ja-JP" altLang="en-US" sz="2800" b="1" dirty="0">
                <a:solidFill>
                  <a:schemeClr val="tx1">
                    <a:lumMod val="75000"/>
                    <a:lumOff val="25000"/>
                  </a:schemeClr>
                </a:solidFill>
              </a:rPr>
              <a:t>全サービス</a:t>
            </a:r>
            <a:r>
              <a:rPr kumimoji="1" lang="en-US" altLang="ja-JP" sz="2800" b="1" dirty="0">
                <a:solidFill>
                  <a:schemeClr val="tx1">
                    <a:lumMod val="75000"/>
                    <a:lumOff val="25000"/>
                  </a:schemeClr>
                </a:solidFill>
              </a:rPr>
              <a:t>】</a:t>
            </a:r>
            <a:r>
              <a:rPr kumimoji="1" lang="ja-JP" altLang="en-US" sz="2800" b="1" dirty="0">
                <a:solidFill>
                  <a:schemeClr val="tx1">
                    <a:lumMod val="75000"/>
                    <a:lumOff val="25000"/>
                  </a:schemeClr>
                </a:solidFill>
              </a:rPr>
              <a:t>　</a:t>
            </a:r>
            <a:endParaRPr kumimoji="1" lang="en-US" altLang="ja-JP" sz="2800" b="1" dirty="0">
              <a:solidFill>
                <a:schemeClr val="tx1">
                  <a:lumMod val="75000"/>
                  <a:lumOff val="25000"/>
                </a:schemeClr>
              </a:solidFill>
            </a:endParaRPr>
          </a:p>
          <a:p>
            <a:endParaRPr kumimoji="1" lang="en-US" altLang="ja-JP" sz="2800" b="1" dirty="0">
              <a:solidFill>
                <a:schemeClr val="tx1">
                  <a:lumMod val="75000"/>
                  <a:lumOff val="25000"/>
                </a:schemeClr>
              </a:solidFill>
            </a:endParaRPr>
          </a:p>
          <a:p>
            <a:r>
              <a:rPr kumimoji="1" lang="ja-JP" altLang="en-US" sz="2800" b="1" dirty="0">
                <a:solidFill>
                  <a:schemeClr val="tx1">
                    <a:lumMod val="75000"/>
                    <a:lumOff val="25000"/>
                  </a:schemeClr>
                </a:solidFill>
              </a:rPr>
              <a:t>令和</a:t>
            </a:r>
            <a:r>
              <a:rPr kumimoji="1" lang="en-US" altLang="ja-JP" sz="2800" b="1" dirty="0">
                <a:solidFill>
                  <a:schemeClr val="tx1">
                    <a:lumMod val="75000"/>
                    <a:lumOff val="25000"/>
                  </a:schemeClr>
                </a:solidFill>
              </a:rPr>
              <a:t>3</a:t>
            </a:r>
            <a:r>
              <a:rPr kumimoji="1" lang="ja-JP" altLang="en-US" sz="2800" b="1" dirty="0">
                <a:solidFill>
                  <a:schemeClr val="tx1">
                    <a:lumMod val="75000"/>
                    <a:lumOff val="25000"/>
                  </a:schemeClr>
                </a:solidFill>
              </a:rPr>
              <a:t>年度基準等改正に係る経過措置期間の終了について</a:t>
            </a:r>
            <a:endParaRPr kumimoji="1" lang="en-US" altLang="ja-JP" sz="2800" b="1" dirty="0">
              <a:solidFill>
                <a:schemeClr val="tx1">
                  <a:lumMod val="75000"/>
                  <a:lumOff val="25000"/>
                </a:schemeClr>
              </a:solidFill>
            </a:endParaRPr>
          </a:p>
          <a:p>
            <a:r>
              <a:rPr kumimoji="1" lang="ja-JP" altLang="en-US" sz="2800" b="1" dirty="0">
                <a:solidFill>
                  <a:schemeClr val="tx1">
                    <a:lumMod val="75000"/>
                    <a:lumOff val="25000"/>
                  </a:schemeClr>
                </a:solidFill>
              </a:rPr>
              <a:t>（感染症の予防及びまん延の防止のための措置の義務付け）</a:t>
            </a:r>
            <a:endParaRPr kumimoji="1" lang="en-US" altLang="ja-JP" sz="2800" b="1" dirty="0">
              <a:solidFill>
                <a:schemeClr val="tx1">
                  <a:lumMod val="75000"/>
                  <a:lumOff val="25000"/>
                </a:schemeClr>
              </a:solidFill>
            </a:endParaRPr>
          </a:p>
          <a:p>
            <a:endParaRPr kumimoji="1" lang="en-US" altLang="ja-JP" sz="2800" b="1" dirty="0">
              <a:solidFill>
                <a:schemeClr val="tx1">
                  <a:lumMod val="75000"/>
                  <a:lumOff val="25000"/>
                </a:schemeClr>
              </a:solidFill>
            </a:endParaRPr>
          </a:p>
          <a:p>
            <a:r>
              <a:rPr kumimoji="1" lang="en-US" altLang="ja-JP" sz="2800" b="1" dirty="0">
                <a:solidFill>
                  <a:schemeClr val="tx1">
                    <a:lumMod val="75000"/>
                    <a:lumOff val="25000"/>
                  </a:schemeClr>
                </a:solidFill>
              </a:rPr>
              <a:t>R3</a:t>
            </a:r>
            <a:r>
              <a:rPr kumimoji="1" lang="ja-JP" altLang="en-US" sz="2800" b="1" dirty="0">
                <a:solidFill>
                  <a:schemeClr val="tx1">
                    <a:lumMod val="75000"/>
                    <a:lumOff val="25000"/>
                  </a:schemeClr>
                </a:solidFill>
              </a:rPr>
              <a:t>改正内容</a:t>
            </a:r>
            <a:endParaRPr kumimoji="1" lang="en-US" altLang="ja-JP" sz="2800" b="1" dirty="0">
              <a:solidFill>
                <a:schemeClr val="tx1">
                  <a:lumMod val="75000"/>
                  <a:lumOff val="25000"/>
                </a:schemeClr>
              </a:solidFill>
            </a:endParaRPr>
          </a:p>
          <a:p>
            <a:r>
              <a:rPr kumimoji="1" lang="ja-JP" altLang="en-US" sz="2800" b="1" dirty="0">
                <a:solidFill>
                  <a:schemeClr val="tx1">
                    <a:lumMod val="75000"/>
                    <a:lumOff val="25000"/>
                  </a:schemeClr>
                </a:solidFill>
              </a:rPr>
              <a:t>・感染症が発生し、またはまん延しないように、以下の措置を講じることを義務付け</a:t>
            </a:r>
            <a:endParaRPr kumimoji="1" lang="en-US" altLang="ja-JP" sz="2800" b="1" dirty="0">
              <a:solidFill>
                <a:schemeClr val="tx1">
                  <a:lumMod val="75000"/>
                  <a:lumOff val="25000"/>
                </a:schemeClr>
              </a:solidFill>
            </a:endParaRPr>
          </a:p>
          <a:p>
            <a:endParaRPr kumimoji="1" lang="en-US" altLang="ja-JP" sz="2800" b="1" dirty="0">
              <a:solidFill>
                <a:schemeClr val="tx1">
                  <a:lumMod val="75000"/>
                  <a:lumOff val="25000"/>
                </a:schemeClr>
              </a:solidFill>
            </a:endParaRPr>
          </a:p>
          <a:p>
            <a:r>
              <a:rPr kumimoji="1" lang="ja-JP" altLang="en-US" sz="2800" b="1" dirty="0">
                <a:solidFill>
                  <a:schemeClr val="tx1">
                    <a:lumMod val="75000"/>
                    <a:lumOff val="25000"/>
                  </a:schemeClr>
                </a:solidFill>
              </a:rPr>
              <a:t>①感染症の予防及びまん延の防止のための対策を検討する</a:t>
            </a:r>
            <a:endParaRPr kumimoji="1" lang="en-US" altLang="ja-JP" sz="2800" b="1" dirty="0">
              <a:solidFill>
                <a:schemeClr val="tx1">
                  <a:lumMod val="75000"/>
                  <a:lumOff val="25000"/>
                </a:schemeClr>
              </a:solidFill>
            </a:endParaRPr>
          </a:p>
          <a:p>
            <a:r>
              <a:rPr kumimoji="1" lang="ja-JP" altLang="en-US" sz="2800" b="1" dirty="0">
                <a:solidFill>
                  <a:schemeClr val="tx1">
                    <a:lumMod val="75000"/>
                    <a:lumOff val="25000"/>
                  </a:schemeClr>
                </a:solidFill>
              </a:rPr>
              <a:t>　 委員会の開催</a:t>
            </a:r>
            <a:endParaRPr kumimoji="1" lang="en-US" altLang="ja-JP" sz="2800" b="1" dirty="0">
              <a:solidFill>
                <a:schemeClr val="tx1">
                  <a:lumMod val="75000"/>
                  <a:lumOff val="25000"/>
                </a:schemeClr>
              </a:solidFill>
            </a:endParaRPr>
          </a:p>
          <a:p>
            <a:r>
              <a:rPr kumimoji="1" lang="ja-JP" altLang="en-US" sz="2800" b="1" dirty="0">
                <a:solidFill>
                  <a:schemeClr val="tx1">
                    <a:lumMod val="75000"/>
                    <a:lumOff val="25000"/>
                  </a:schemeClr>
                </a:solidFill>
              </a:rPr>
              <a:t>②感染症の予防及びまん延の防止のための指針の策定</a:t>
            </a:r>
            <a:endParaRPr kumimoji="1" lang="en-US" altLang="ja-JP" sz="2800" b="1" dirty="0">
              <a:solidFill>
                <a:schemeClr val="tx1">
                  <a:lumMod val="75000"/>
                  <a:lumOff val="25000"/>
                </a:schemeClr>
              </a:solidFill>
            </a:endParaRPr>
          </a:p>
          <a:p>
            <a:r>
              <a:rPr kumimoji="1" lang="ja-JP" altLang="en-US" sz="2800" b="1" dirty="0">
                <a:solidFill>
                  <a:schemeClr val="tx1">
                    <a:lumMod val="75000"/>
                    <a:lumOff val="25000"/>
                  </a:schemeClr>
                </a:solidFill>
              </a:rPr>
              <a:t>③感染症の予防及びまん延の防止のための研修及び訓練の実施</a:t>
            </a:r>
            <a:endParaRPr kumimoji="1" lang="en-US" altLang="ja-JP" sz="2800" b="1" dirty="0">
              <a:solidFill>
                <a:schemeClr val="tx1">
                  <a:lumMod val="75000"/>
                  <a:lumOff val="25000"/>
                </a:schemeClr>
              </a:solidFill>
            </a:endParaRPr>
          </a:p>
          <a:p>
            <a:endParaRPr kumimoji="1" lang="en-US" altLang="ja-JP" dirty="0"/>
          </a:p>
          <a:p>
            <a:endParaRPr kumimoji="1" lang="en-US" altLang="ja-JP" dirty="0"/>
          </a:p>
        </p:txBody>
      </p:sp>
      <p:sp>
        <p:nvSpPr>
          <p:cNvPr id="3" name="フッター プレースホルダー 2"/>
          <p:cNvSpPr>
            <a:spLocks noGrp="1"/>
          </p:cNvSpPr>
          <p:nvPr>
            <p:ph type="ftr" sz="quarter" idx="11"/>
          </p:nvPr>
        </p:nvSpPr>
        <p:spPr/>
        <p:txBody>
          <a:bodyPr/>
          <a:lstStyle/>
          <a:p>
            <a:endParaRPr kumimoji="1" lang="ja-JP" altLang="en-US" sz="1400" dirty="0"/>
          </a:p>
        </p:txBody>
      </p:sp>
      <p:sp>
        <p:nvSpPr>
          <p:cNvPr id="5" name="スライド番号プレースホルダー 4"/>
          <p:cNvSpPr>
            <a:spLocks noGrp="1"/>
          </p:cNvSpPr>
          <p:nvPr>
            <p:ph type="sldNum" sz="quarter" idx="12"/>
          </p:nvPr>
        </p:nvSpPr>
        <p:spPr/>
        <p:txBody>
          <a:bodyPr/>
          <a:lstStyle/>
          <a:p>
            <a:fld id="{F6483046-600A-4338-BAB2-32B44601B52B}" type="slidenum">
              <a:rPr kumimoji="1" lang="ja-JP" altLang="en-US" sz="2000" smtClean="0"/>
              <a:t>17</a:t>
            </a:fld>
            <a:endParaRPr kumimoji="1" lang="ja-JP" altLang="en-US" sz="2000" dirty="0"/>
          </a:p>
        </p:txBody>
      </p:sp>
    </p:spTree>
    <p:extLst>
      <p:ext uri="{BB962C8B-B14F-4D97-AF65-F5344CB8AC3E}">
        <p14:creationId xmlns:p14="http://schemas.microsoft.com/office/powerpoint/2010/main" val="1041670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36672" y="412123"/>
            <a:ext cx="10674010" cy="6740307"/>
          </a:xfrm>
          <a:prstGeom prst="rect">
            <a:avLst/>
          </a:prstGeom>
          <a:noFill/>
        </p:spPr>
        <p:txBody>
          <a:bodyPr wrap="square" rtlCol="0">
            <a:spAutoFit/>
          </a:bodyPr>
          <a:lstStyle/>
          <a:p>
            <a:r>
              <a:rPr kumimoji="1" lang="en-US" altLang="ja-JP" sz="2400" dirty="0"/>
              <a:t>【</a:t>
            </a:r>
            <a:r>
              <a:rPr kumimoji="1" lang="ja-JP" altLang="en-US" sz="2400" dirty="0"/>
              <a:t>施設系サービス、居住系サービス</a:t>
            </a:r>
            <a:r>
              <a:rPr kumimoji="1" lang="en-US" altLang="ja-JP" sz="2400" dirty="0"/>
              <a:t>】</a:t>
            </a:r>
            <a:r>
              <a:rPr kumimoji="1" lang="ja-JP" altLang="en-US" sz="2400" dirty="0"/>
              <a:t>　</a:t>
            </a:r>
            <a:endParaRPr kumimoji="1" lang="en-US" altLang="ja-JP" sz="2400" dirty="0"/>
          </a:p>
          <a:p>
            <a:r>
              <a:rPr kumimoji="1" lang="ja-JP" altLang="en-US" sz="2400" dirty="0"/>
              <a:t>新興感染症の発生時等の対応を行う医療機関との連携</a:t>
            </a:r>
            <a:endParaRPr kumimoji="1" lang="en-US" altLang="ja-JP" sz="2400" dirty="0"/>
          </a:p>
          <a:p>
            <a:endParaRPr kumimoji="1" lang="en-US" altLang="ja-JP" sz="2400" dirty="0"/>
          </a:p>
          <a:p>
            <a:r>
              <a:rPr kumimoji="1" lang="ja-JP" altLang="en-US" sz="2400" dirty="0"/>
              <a:t>改正内容</a:t>
            </a:r>
            <a:endParaRPr kumimoji="1" lang="en-US" altLang="ja-JP" sz="2400" dirty="0"/>
          </a:p>
          <a:p>
            <a:r>
              <a:rPr kumimoji="1" lang="ja-JP" altLang="en-US" sz="2400" dirty="0"/>
              <a:t>・新興感染症の発生時等に、施設内の感染者への診療等を迅速に対応できる体制を平時から構築するため、あらかじめ、第二種協定指定医療機関との間で、新興感染症の発生時等の対応の取り決めるように努めること</a:t>
            </a:r>
            <a:endParaRPr kumimoji="1" lang="en-US" altLang="ja-JP" sz="2400" dirty="0"/>
          </a:p>
          <a:p>
            <a:r>
              <a:rPr kumimoji="1" lang="ja-JP" altLang="en-US" sz="2400" dirty="0"/>
              <a:t>・医療機関が第二種協定指定医療機関である場合においては、新興感染症の発生時等の対応について協議することを義務付け</a:t>
            </a:r>
            <a:endParaRPr kumimoji="1" lang="en-US" altLang="ja-JP" sz="2400" dirty="0"/>
          </a:p>
          <a:p>
            <a:endParaRPr kumimoji="1" lang="en-US" altLang="ja-JP" sz="2400" dirty="0"/>
          </a:p>
          <a:p>
            <a:r>
              <a:rPr kumimoji="1" lang="ja-JP" altLang="en-US" sz="2400" dirty="0"/>
              <a:t>＊第二種協定指定医療機関＊</a:t>
            </a:r>
            <a:br>
              <a:rPr kumimoji="1" lang="en-US" altLang="ja-JP" sz="2400" dirty="0"/>
            </a:br>
            <a:r>
              <a:rPr kumimoji="1" lang="ja-JP" altLang="en-US" sz="2400" dirty="0"/>
              <a:t>新興感染症の発生時において、発熱外来の実施や自宅療養者への医療の提供等を行うものとして県と協定を締結した医療機関のこと</a:t>
            </a:r>
            <a:endParaRPr kumimoji="1" lang="en-US" altLang="ja-JP" sz="2400" dirty="0"/>
          </a:p>
          <a:p>
            <a:r>
              <a:rPr kumimoji="1" lang="en-US" altLang="ja-JP" sz="2400" dirty="0"/>
              <a:t>※</a:t>
            </a:r>
            <a:r>
              <a:rPr kumimoji="1" lang="ja-JP" altLang="en-US" sz="2400" dirty="0"/>
              <a:t>協定の締結状況は県ホームページを参照</a:t>
            </a:r>
            <a:endParaRPr kumimoji="1" lang="en-US" altLang="ja-JP" sz="2400" dirty="0"/>
          </a:p>
          <a:p>
            <a:r>
              <a:rPr kumimoji="1" lang="ja-JP" altLang="en-US" sz="2400" dirty="0"/>
              <a:t>　ホーム＞茨城県の各部局の業務案内＞保健医療部＞本庁＞疾病対策課＞新型インフルエンザ等対策＞医療措置協定について</a:t>
            </a:r>
            <a:endParaRPr kumimoji="1" lang="en-US" altLang="ja-JP" sz="2400" dirty="0"/>
          </a:p>
          <a:p>
            <a:endParaRPr kumimoji="1" lang="en-US" altLang="ja-JP" sz="2400" dirty="0"/>
          </a:p>
          <a:p>
            <a:endParaRPr kumimoji="1" lang="en-US" altLang="ja-JP" sz="2400" dirty="0"/>
          </a:p>
        </p:txBody>
      </p:sp>
      <p:sp>
        <p:nvSpPr>
          <p:cNvPr id="3" name="フッター プレースホルダー 2"/>
          <p:cNvSpPr>
            <a:spLocks noGrp="1"/>
          </p:cNvSpPr>
          <p:nvPr>
            <p:ph type="ftr" sz="quarter" idx="11"/>
          </p:nvPr>
        </p:nvSpPr>
        <p:spPr/>
        <p:txBody>
          <a:bodyPr/>
          <a:lstStyle/>
          <a:p>
            <a:endParaRPr kumimoji="1" lang="ja-JP" altLang="en-US" sz="1400" dirty="0"/>
          </a:p>
        </p:txBody>
      </p:sp>
      <p:sp>
        <p:nvSpPr>
          <p:cNvPr id="5" name="スライド番号プレースホルダー 4"/>
          <p:cNvSpPr>
            <a:spLocks noGrp="1"/>
          </p:cNvSpPr>
          <p:nvPr>
            <p:ph type="sldNum" sz="quarter" idx="12"/>
          </p:nvPr>
        </p:nvSpPr>
        <p:spPr/>
        <p:txBody>
          <a:bodyPr/>
          <a:lstStyle/>
          <a:p>
            <a:fld id="{F6483046-600A-4338-BAB2-32B44601B52B}" type="slidenum">
              <a:rPr kumimoji="1" lang="ja-JP" altLang="en-US" sz="2000" smtClean="0"/>
              <a:t>18</a:t>
            </a:fld>
            <a:endParaRPr kumimoji="1" lang="ja-JP" altLang="en-US" sz="2000" dirty="0"/>
          </a:p>
        </p:txBody>
      </p:sp>
    </p:spTree>
    <p:extLst>
      <p:ext uri="{BB962C8B-B14F-4D97-AF65-F5344CB8AC3E}">
        <p14:creationId xmlns:p14="http://schemas.microsoft.com/office/powerpoint/2010/main" val="2969479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36672" y="285953"/>
            <a:ext cx="10674010" cy="2123658"/>
          </a:xfrm>
          <a:prstGeom prst="rect">
            <a:avLst/>
          </a:prstGeom>
          <a:noFill/>
        </p:spPr>
        <p:txBody>
          <a:bodyPr wrap="square" rtlCol="0">
            <a:spAutoFit/>
          </a:bodyPr>
          <a:lstStyle/>
          <a:p>
            <a:r>
              <a:rPr kumimoji="1" lang="en-US" altLang="ja-JP" sz="2400" b="1" dirty="0">
                <a:solidFill>
                  <a:schemeClr val="tx1">
                    <a:lumMod val="75000"/>
                    <a:lumOff val="25000"/>
                  </a:schemeClr>
                </a:solidFill>
              </a:rPr>
              <a:t>【</a:t>
            </a:r>
            <a:r>
              <a:rPr kumimoji="1" lang="ja-JP" altLang="en-US" sz="2400" b="1" dirty="0">
                <a:solidFill>
                  <a:schemeClr val="tx1">
                    <a:lumMod val="75000"/>
                    <a:lumOff val="25000"/>
                  </a:schemeClr>
                </a:solidFill>
              </a:rPr>
              <a:t>施設系サービス、居住系サービス</a:t>
            </a:r>
            <a:r>
              <a:rPr kumimoji="1" lang="en-US" altLang="ja-JP" sz="2400" b="1" dirty="0">
                <a:solidFill>
                  <a:schemeClr val="tx1">
                    <a:lumMod val="75000"/>
                    <a:lumOff val="25000"/>
                  </a:schemeClr>
                </a:solidFill>
              </a:rPr>
              <a:t>】</a:t>
            </a:r>
            <a:r>
              <a:rPr kumimoji="1" lang="ja-JP" altLang="en-US" sz="2400" b="1" dirty="0">
                <a:solidFill>
                  <a:schemeClr val="tx1">
                    <a:lumMod val="75000"/>
                    <a:lumOff val="25000"/>
                  </a:schemeClr>
                </a:solidFill>
              </a:rPr>
              <a:t>　</a:t>
            </a:r>
            <a:endParaRPr kumimoji="1" lang="en-US" altLang="ja-JP" sz="2400" b="1" dirty="0">
              <a:solidFill>
                <a:schemeClr val="tx1">
                  <a:lumMod val="75000"/>
                  <a:lumOff val="25000"/>
                </a:schemeClr>
              </a:solidFill>
            </a:endParaRPr>
          </a:p>
          <a:p>
            <a:r>
              <a:rPr kumimoji="1" lang="ja-JP" altLang="en-US" sz="2400" b="1" dirty="0">
                <a:solidFill>
                  <a:schemeClr val="tx1">
                    <a:lumMod val="75000"/>
                    <a:lumOff val="25000"/>
                  </a:schemeClr>
                </a:solidFill>
              </a:rPr>
              <a:t>協力医療機関との連携体制の構築</a:t>
            </a:r>
            <a:endParaRPr kumimoji="1" lang="en-US" altLang="ja-JP" sz="2400" b="1" dirty="0">
              <a:solidFill>
                <a:schemeClr val="tx1">
                  <a:lumMod val="75000"/>
                  <a:lumOff val="25000"/>
                </a:schemeClr>
              </a:solidFill>
            </a:endParaRPr>
          </a:p>
          <a:p>
            <a:endParaRPr kumimoji="1" lang="en-US" altLang="ja-JP" sz="2000" b="1" dirty="0">
              <a:solidFill>
                <a:schemeClr val="tx1">
                  <a:lumMod val="75000"/>
                  <a:lumOff val="25000"/>
                </a:schemeClr>
              </a:solidFill>
            </a:endParaRPr>
          </a:p>
          <a:p>
            <a:r>
              <a:rPr kumimoji="1" lang="ja-JP" altLang="en-US" sz="2400" b="1" dirty="0">
                <a:solidFill>
                  <a:schemeClr val="tx1">
                    <a:lumMod val="75000"/>
                    <a:lumOff val="25000"/>
                  </a:schemeClr>
                </a:solidFill>
              </a:rPr>
              <a:t>改正内容</a:t>
            </a:r>
            <a:endParaRPr kumimoji="1" lang="en-US" altLang="ja-JP" sz="2400" b="1" dirty="0">
              <a:solidFill>
                <a:schemeClr val="tx1">
                  <a:lumMod val="75000"/>
                  <a:lumOff val="25000"/>
                </a:schemeClr>
              </a:solidFill>
            </a:endParaRPr>
          </a:p>
          <a:p>
            <a:endParaRPr kumimoji="1" lang="en-US" altLang="ja-JP" sz="2000" b="1" dirty="0"/>
          </a:p>
          <a:p>
            <a:endParaRPr kumimoji="1" lang="en-US" altLang="ja-JP" sz="2000" b="1" dirty="0"/>
          </a:p>
        </p:txBody>
      </p:sp>
      <p:graphicFrame>
        <p:nvGraphicFramePr>
          <p:cNvPr id="3" name="表 2"/>
          <p:cNvGraphicFramePr>
            <a:graphicFrameLocks noGrp="1"/>
          </p:cNvGraphicFramePr>
          <p:nvPr>
            <p:extLst>
              <p:ext uri="{D42A27DB-BD31-4B8C-83A1-F6EECF244321}">
                <p14:modId xmlns:p14="http://schemas.microsoft.com/office/powerpoint/2010/main" val="3928298415"/>
              </p:ext>
            </p:extLst>
          </p:nvPr>
        </p:nvGraphicFramePr>
        <p:xfrm>
          <a:off x="736672" y="1800665"/>
          <a:ext cx="10918708" cy="4304712"/>
        </p:xfrm>
        <a:graphic>
          <a:graphicData uri="http://schemas.openxmlformats.org/drawingml/2006/table">
            <a:tbl>
              <a:tblPr firstRow="1" bandRow="1">
                <a:tableStyleId>{5C22544A-7EE6-4342-B048-85BDC9FD1C3A}</a:tableStyleId>
              </a:tblPr>
              <a:tblGrid>
                <a:gridCol w="564094">
                  <a:extLst>
                    <a:ext uri="{9D8B030D-6E8A-4147-A177-3AD203B41FA5}">
                      <a16:colId xmlns:a16="http://schemas.microsoft.com/office/drawing/2014/main" val="1495488610"/>
                    </a:ext>
                  </a:extLst>
                </a:gridCol>
                <a:gridCol w="6619741">
                  <a:extLst>
                    <a:ext uri="{9D8B030D-6E8A-4147-A177-3AD203B41FA5}">
                      <a16:colId xmlns:a16="http://schemas.microsoft.com/office/drawing/2014/main" val="4170329605"/>
                    </a:ext>
                  </a:extLst>
                </a:gridCol>
                <a:gridCol w="1867437">
                  <a:extLst>
                    <a:ext uri="{9D8B030D-6E8A-4147-A177-3AD203B41FA5}">
                      <a16:colId xmlns:a16="http://schemas.microsoft.com/office/drawing/2014/main" val="2022477649"/>
                    </a:ext>
                  </a:extLst>
                </a:gridCol>
                <a:gridCol w="1867436">
                  <a:extLst>
                    <a:ext uri="{9D8B030D-6E8A-4147-A177-3AD203B41FA5}">
                      <a16:colId xmlns:a16="http://schemas.microsoft.com/office/drawing/2014/main" val="2732620455"/>
                    </a:ext>
                  </a:extLst>
                </a:gridCol>
              </a:tblGrid>
              <a:tr h="403940">
                <a:tc>
                  <a:txBody>
                    <a:bodyPr/>
                    <a:lstStyle/>
                    <a:p>
                      <a:endParaRPr kumimoji="1" lang="ja-JP" altLang="en-US" dirty="0"/>
                    </a:p>
                  </a:txBody>
                  <a:tcPr/>
                </a:tc>
                <a:tc>
                  <a:txBody>
                    <a:bodyPr/>
                    <a:lstStyle/>
                    <a:p>
                      <a:endParaRPr kumimoji="1" lang="ja-JP" altLang="en-US" dirty="0"/>
                    </a:p>
                  </a:txBody>
                  <a:tcPr/>
                </a:tc>
                <a:tc>
                  <a:txBody>
                    <a:bodyPr/>
                    <a:lstStyle/>
                    <a:p>
                      <a:r>
                        <a:rPr kumimoji="1" lang="ja-JP" altLang="en-US" sz="2000" b="1" dirty="0"/>
                        <a:t>居住系</a:t>
                      </a:r>
                    </a:p>
                  </a:txBody>
                  <a:tcPr/>
                </a:tc>
                <a:tc>
                  <a:txBody>
                    <a:bodyPr/>
                    <a:lstStyle/>
                    <a:p>
                      <a:r>
                        <a:rPr kumimoji="1" lang="ja-JP" altLang="en-US" sz="2000" b="1" dirty="0"/>
                        <a:t>施設系</a:t>
                      </a:r>
                    </a:p>
                  </a:txBody>
                  <a:tcPr/>
                </a:tc>
                <a:extLst>
                  <a:ext uri="{0D108BD9-81ED-4DB2-BD59-A6C34878D82A}">
                    <a16:rowId xmlns:a16="http://schemas.microsoft.com/office/drawing/2014/main" val="526690928"/>
                  </a:ext>
                </a:extLst>
              </a:tr>
              <a:tr h="2200436">
                <a:tc>
                  <a:txBody>
                    <a:bodyPr/>
                    <a:lstStyle/>
                    <a:p>
                      <a:r>
                        <a:rPr kumimoji="1" lang="ja-JP" altLang="en-US" b="1" dirty="0">
                          <a:solidFill>
                            <a:schemeClr val="tx1">
                              <a:lumMod val="75000"/>
                              <a:lumOff val="25000"/>
                            </a:schemeClr>
                          </a:solidFill>
                        </a:rPr>
                        <a:t>①</a:t>
                      </a:r>
                    </a:p>
                  </a:txBody>
                  <a:tcPr/>
                </a:tc>
                <a:tc>
                  <a:txBody>
                    <a:bodyPr/>
                    <a:lstStyle/>
                    <a:p>
                      <a:r>
                        <a:rPr kumimoji="1" lang="ja-JP" altLang="en-US" b="1" dirty="0">
                          <a:solidFill>
                            <a:schemeClr val="tx1">
                              <a:lumMod val="75000"/>
                              <a:lumOff val="25000"/>
                            </a:schemeClr>
                          </a:solidFill>
                        </a:rPr>
                        <a:t>■以下の要件を満たす協力医療機関を定めること</a:t>
                      </a:r>
                      <a:endParaRPr kumimoji="1" lang="en-US" altLang="ja-JP" b="1" dirty="0">
                        <a:solidFill>
                          <a:schemeClr val="tx1">
                            <a:lumMod val="75000"/>
                            <a:lumOff val="25000"/>
                          </a:schemeClr>
                        </a:solidFill>
                      </a:endParaRPr>
                    </a:p>
                    <a:p>
                      <a:r>
                        <a:rPr kumimoji="1" lang="en-US" altLang="ja-JP" b="1" dirty="0">
                          <a:solidFill>
                            <a:schemeClr val="tx1">
                              <a:lumMod val="75000"/>
                              <a:lumOff val="25000"/>
                            </a:schemeClr>
                          </a:solidFill>
                        </a:rPr>
                        <a:t>ⅰ</a:t>
                      </a:r>
                      <a:r>
                        <a:rPr kumimoji="1" lang="ja-JP" altLang="en-US" b="1" dirty="0">
                          <a:solidFill>
                            <a:schemeClr val="tx1">
                              <a:lumMod val="75000"/>
                              <a:lumOff val="25000"/>
                            </a:schemeClr>
                          </a:solidFill>
                        </a:rPr>
                        <a:t>利用者の病状の急変が生じた際に、医師等が相談対応を行う体制を常時確保していること</a:t>
                      </a:r>
                      <a:endParaRPr kumimoji="1" lang="en-US" altLang="ja-JP" b="1" dirty="0">
                        <a:solidFill>
                          <a:schemeClr val="tx1">
                            <a:lumMod val="75000"/>
                            <a:lumOff val="25000"/>
                          </a:schemeClr>
                        </a:solidFill>
                      </a:endParaRPr>
                    </a:p>
                    <a:p>
                      <a:r>
                        <a:rPr kumimoji="1" lang="en-US" altLang="ja-JP" b="1" dirty="0">
                          <a:solidFill>
                            <a:schemeClr val="tx1">
                              <a:lumMod val="75000"/>
                              <a:lumOff val="25000"/>
                            </a:schemeClr>
                          </a:solidFill>
                        </a:rPr>
                        <a:t>ⅱ</a:t>
                      </a:r>
                      <a:r>
                        <a:rPr kumimoji="1" lang="ja-JP" altLang="en-US" b="1" dirty="0">
                          <a:solidFill>
                            <a:schemeClr val="tx1">
                              <a:lumMod val="75000"/>
                              <a:lumOff val="25000"/>
                            </a:schemeClr>
                          </a:solidFill>
                        </a:rPr>
                        <a:t>診療の求めがあった場合に、診療を行う体制を常時確保していること</a:t>
                      </a:r>
                      <a:endParaRPr kumimoji="1" lang="en-US" altLang="ja-JP" b="1" dirty="0">
                        <a:solidFill>
                          <a:schemeClr val="tx1">
                            <a:lumMod val="75000"/>
                            <a:lumOff val="25000"/>
                          </a:schemeClr>
                        </a:solidFill>
                      </a:endParaRPr>
                    </a:p>
                    <a:p>
                      <a:r>
                        <a:rPr kumimoji="1" lang="en-US" altLang="ja-JP" b="1" dirty="0">
                          <a:solidFill>
                            <a:schemeClr val="tx1">
                              <a:lumMod val="75000"/>
                              <a:lumOff val="25000"/>
                            </a:schemeClr>
                          </a:solidFill>
                        </a:rPr>
                        <a:t>ⅲ</a:t>
                      </a:r>
                      <a:r>
                        <a:rPr kumimoji="1" lang="ja-JP" altLang="en-US" b="1" dirty="0">
                          <a:solidFill>
                            <a:schemeClr val="tx1">
                              <a:lumMod val="75000"/>
                              <a:lumOff val="25000"/>
                            </a:schemeClr>
                          </a:solidFill>
                        </a:rPr>
                        <a:t>病状の急変が生じた際に入院を要すると認められた入居者の入院を原則として受け入れる体制を確保していること（施設系のみ）</a:t>
                      </a:r>
                    </a:p>
                  </a:txBody>
                  <a:tcPr/>
                </a:tc>
                <a:tc>
                  <a:txBody>
                    <a:bodyPr/>
                    <a:lstStyle/>
                    <a:p>
                      <a:r>
                        <a:rPr kumimoji="1" lang="ja-JP" altLang="en-US" b="1" dirty="0">
                          <a:solidFill>
                            <a:schemeClr val="tx1">
                              <a:lumMod val="75000"/>
                              <a:lumOff val="25000"/>
                            </a:schemeClr>
                          </a:solidFill>
                        </a:rPr>
                        <a:t>努力義務</a:t>
                      </a:r>
                      <a:endParaRPr kumimoji="1" lang="en-US" altLang="ja-JP" b="1" dirty="0">
                        <a:solidFill>
                          <a:schemeClr val="tx1">
                            <a:lumMod val="75000"/>
                            <a:lumOff val="25000"/>
                          </a:schemeClr>
                        </a:solidFill>
                      </a:endParaRPr>
                    </a:p>
                    <a:p>
                      <a:r>
                        <a:rPr kumimoji="1" lang="en-US" altLang="ja-JP" b="1" dirty="0">
                          <a:solidFill>
                            <a:schemeClr val="tx1">
                              <a:lumMod val="75000"/>
                              <a:lumOff val="25000"/>
                            </a:schemeClr>
                          </a:solidFill>
                        </a:rPr>
                        <a:t>※ⅲ</a:t>
                      </a:r>
                      <a:r>
                        <a:rPr kumimoji="1" lang="ja-JP" altLang="en-US" b="1" dirty="0">
                          <a:solidFill>
                            <a:schemeClr val="tx1">
                              <a:lumMod val="75000"/>
                              <a:lumOff val="25000"/>
                            </a:schemeClr>
                          </a:solidFill>
                        </a:rPr>
                        <a:t>は規定なし</a:t>
                      </a:r>
                    </a:p>
                  </a:txBody>
                  <a:tcPr/>
                </a:tc>
                <a:tc>
                  <a:txBody>
                    <a:bodyPr/>
                    <a:lstStyle/>
                    <a:p>
                      <a:r>
                        <a:rPr kumimoji="1" lang="ja-JP" altLang="en-US" b="1" dirty="0">
                          <a:solidFill>
                            <a:schemeClr val="tx1">
                              <a:lumMod val="75000"/>
                              <a:lumOff val="25000"/>
                            </a:schemeClr>
                          </a:solidFill>
                        </a:rPr>
                        <a:t>義　　務</a:t>
                      </a:r>
                      <a:endParaRPr kumimoji="1" lang="en-US" altLang="ja-JP" b="1" dirty="0">
                        <a:solidFill>
                          <a:schemeClr val="tx1">
                            <a:lumMod val="75000"/>
                            <a:lumOff val="25000"/>
                          </a:schemeClr>
                        </a:solidFill>
                      </a:endParaRPr>
                    </a:p>
                    <a:p>
                      <a:r>
                        <a:rPr kumimoji="1" lang="en-US" altLang="ja-JP" sz="1600" b="1" u="sng" dirty="0">
                          <a:solidFill>
                            <a:schemeClr val="tx1">
                              <a:lumMod val="75000"/>
                              <a:lumOff val="25000"/>
                            </a:schemeClr>
                          </a:solidFill>
                        </a:rPr>
                        <a:t>※</a:t>
                      </a:r>
                      <a:r>
                        <a:rPr kumimoji="1" lang="ja-JP" altLang="en-US" sz="1600" b="1" u="sng" dirty="0">
                          <a:solidFill>
                            <a:schemeClr val="tx1">
                              <a:lumMod val="75000"/>
                              <a:lumOff val="25000"/>
                            </a:schemeClr>
                          </a:solidFill>
                        </a:rPr>
                        <a:t>令和</a:t>
                      </a:r>
                      <a:r>
                        <a:rPr kumimoji="1" lang="en-US" altLang="ja-JP" sz="1600" b="1" u="sng" dirty="0">
                          <a:solidFill>
                            <a:schemeClr val="tx1">
                              <a:lumMod val="75000"/>
                              <a:lumOff val="25000"/>
                            </a:schemeClr>
                          </a:solidFill>
                        </a:rPr>
                        <a:t>9</a:t>
                      </a:r>
                      <a:r>
                        <a:rPr kumimoji="1" lang="ja-JP" altLang="en-US" sz="1600" b="1" u="sng" dirty="0">
                          <a:solidFill>
                            <a:schemeClr val="tx1">
                              <a:lumMod val="75000"/>
                              <a:lumOff val="25000"/>
                            </a:schemeClr>
                          </a:solidFill>
                        </a:rPr>
                        <a:t>年</a:t>
                      </a:r>
                      <a:r>
                        <a:rPr kumimoji="1" lang="en-US" altLang="ja-JP" sz="1600" b="1" u="sng" dirty="0">
                          <a:solidFill>
                            <a:schemeClr val="tx1">
                              <a:lumMod val="75000"/>
                              <a:lumOff val="25000"/>
                            </a:schemeClr>
                          </a:solidFill>
                        </a:rPr>
                        <a:t>3</a:t>
                      </a:r>
                      <a:r>
                        <a:rPr kumimoji="1" lang="ja-JP" altLang="en-US" sz="1600" b="1" u="sng" dirty="0">
                          <a:solidFill>
                            <a:schemeClr val="tx1">
                              <a:lumMod val="75000"/>
                              <a:lumOff val="25000"/>
                            </a:schemeClr>
                          </a:solidFill>
                        </a:rPr>
                        <a:t>月</a:t>
                      </a:r>
                      <a:r>
                        <a:rPr kumimoji="1" lang="en-US" altLang="ja-JP" sz="1600" b="1" u="sng" dirty="0">
                          <a:solidFill>
                            <a:schemeClr val="tx1">
                              <a:lumMod val="75000"/>
                              <a:lumOff val="25000"/>
                            </a:schemeClr>
                          </a:solidFill>
                        </a:rPr>
                        <a:t>31</a:t>
                      </a:r>
                      <a:r>
                        <a:rPr kumimoji="1" lang="ja-JP" altLang="en-US" sz="1600" b="1" u="sng" dirty="0">
                          <a:solidFill>
                            <a:schemeClr val="tx1">
                              <a:lumMod val="75000"/>
                              <a:lumOff val="25000"/>
                            </a:schemeClr>
                          </a:solidFill>
                        </a:rPr>
                        <a:t>日までは努力義務</a:t>
                      </a:r>
                    </a:p>
                  </a:txBody>
                  <a:tcPr/>
                </a:tc>
                <a:extLst>
                  <a:ext uri="{0D108BD9-81ED-4DB2-BD59-A6C34878D82A}">
                    <a16:rowId xmlns:a16="http://schemas.microsoft.com/office/drawing/2014/main" val="2558973687"/>
                  </a:ext>
                </a:extLst>
              </a:tr>
              <a:tr h="1000197">
                <a:tc>
                  <a:txBody>
                    <a:bodyPr/>
                    <a:lstStyle/>
                    <a:p>
                      <a:r>
                        <a:rPr kumimoji="1" lang="ja-JP" altLang="en-US" b="1" dirty="0">
                          <a:solidFill>
                            <a:schemeClr val="tx1">
                              <a:lumMod val="75000"/>
                              <a:lumOff val="25000"/>
                            </a:schemeClr>
                          </a:solidFill>
                        </a:rPr>
                        <a:t>②</a:t>
                      </a:r>
                    </a:p>
                  </a:txBody>
                  <a:tcPr/>
                </a:tc>
                <a:tc>
                  <a:txBody>
                    <a:bodyPr/>
                    <a:lstStyle/>
                    <a:p>
                      <a:r>
                        <a:rPr kumimoji="1" lang="ja-JP" altLang="en-US" b="1" dirty="0">
                          <a:solidFill>
                            <a:schemeClr val="tx1">
                              <a:lumMod val="75000"/>
                              <a:lumOff val="25000"/>
                            </a:schemeClr>
                          </a:solidFill>
                        </a:rPr>
                        <a:t>■</a:t>
                      </a:r>
                      <a:r>
                        <a:rPr kumimoji="1" lang="en-US" altLang="ja-JP" b="1" dirty="0">
                          <a:solidFill>
                            <a:schemeClr val="tx1">
                              <a:lumMod val="75000"/>
                              <a:lumOff val="25000"/>
                            </a:schemeClr>
                          </a:solidFill>
                        </a:rPr>
                        <a:t>1</a:t>
                      </a:r>
                      <a:r>
                        <a:rPr kumimoji="1" lang="ja-JP" altLang="en-US" b="1" dirty="0">
                          <a:solidFill>
                            <a:schemeClr val="tx1">
                              <a:lumMod val="75000"/>
                              <a:lumOff val="25000"/>
                            </a:schemeClr>
                          </a:solidFill>
                        </a:rPr>
                        <a:t>年に</a:t>
                      </a:r>
                      <a:r>
                        <a:rPr kumimoji="1" lang="en-US" altLang="ja-JP" b="1" dirty="0">
                          <a:solidFill>
                            <a:schemeClr val="tx1">
                              <a:lumMod val="75000"/>
                              <a:lumOff val="25000"/>
                            </a:schemeClr>
                          </a:solidFill>
                        </a:rPr>
                        <a:t>1</a:t>
                      </a:r>
                      <a:r>
                        <a:rPr kumimoji="1" lang="ja-JP" altLang="en-US" b="1" dirty="0">
                          <a:solidFill>
                            <a:schemeClr val="tx1">
                              <a:lumMod val="75000"/>
                              <a:lumOff val="25000"/>
                            </a:schemeClr>
                          </a:solidFill>
                        </a:rPr>
                        <a:t>回以上、協力医療機関との間で、利用者の病状の急変が生じた場合等の対応を確認するとともに、当該協力医療機関の名称について指定権者に届け出ること</a:t>
                      </a:r>
                    </a:p>
                  </a:txBody>
                  <a:tcPr/>
                </a:tc>
                <a:tc>
                  <a:txBody>
                    <a:bodyPr/>
                    <a:lstStyle/>
                    <a:p>
                      <a:r>
                        <a:rPr kumimoji="1" lang="ja-JP" altLang="en-US" sz="2400" b="1" u="sng" dirty="0">
                          <a:solidFill>
                            <a:srgbClr val="FF0000"/>
                          </a:solidFill>
                        </a:rPr>
                        <a:t>義　　務</a:t>
                      </a:r>
                    </a:p>
                  </a:txBody>
                  <a:tcPr/>
                </a:tc>
                <a:tc>
                  <a:txBody>
                    <a:bodyPr/>
                    <a:lstStyle/>
                    <a:p>
                      <a:r>
                        <a:rPr kumimoji="1" lang="ja-JP" altLang="en-US" sz="2400" b="1" u="sng" dirty="0">
                          <a:solidFill>
                            <a:srgbClr val="FF0000"/>
                          </a:solidFill>
                        </a:rPr>
                        <a:t>義　　務</a:t>
                      </a:r>
                    </a:p>
                  </a:txBody>
                  <a:tcPr/>
                </a:tc>
                <a:extLst>
                  <a:ext uri="{0D108BD9-81ED-4DB2-BD59-A6C34878D82A}">
                    <a16:rowId xmlns:a16="http://schemas.microsoft.com/office/drawing/2014/main" val="1070173372"/>
                  </a:ext>
                </a:extLst>
              </a:tr>
              <a:tr h="700139">
                <a:tc>
                  <a:txBody>
                    <a:bodyPr/>
                    <a:lstStyle/>
                    <a:p>
                      <a:r>
                        <a:rPr kumimoji="1" lang="ja-JP" altLang="en-US" b="1" dirty="0">
                          <a:solidFill>
                            <a:schemeClr val="tx1">
                              <a:lumMod val="75000"/>
                              <a:lumOff val="25000"/>
                            </a:schemeClr>
                          </a:solidFill>
                        </a:rPr>
                        <a:t>③</a:t>
                      </a:r>
                    </a:p>
                  </a:txBody>
                  <a:tcPr/>
                </a:tc>
                <a:tc>
                  <a:txBody>
                    <a:bodyPr/>
                    <a:lstStyle/>
                    <a:p>
                      <a:r>
                        <a:rPr kumimoji="1" lang="ja-JP" altLang="en-US" b="1" dirty="0">
                          <a:solidFill>
                            <a:schemeClr val="tx1">
                              <a:lumMod val="75000"/>
                              <a:lumOff val="25000"/>
                            </a:schemeClr>
                          </a:solidFill>
                        </a:rPr>
                        <a:t>■利用者が協力医療機関に入院した後に、退院が可能となった場合においては、速やかに再入所させること</a:t>
                      </a:r>
                    </a:p>
                  </a:txBody>
                  <a:tcPr/>
                </a:tc>
                <a:tc>
                  <a:txBody>
                    <a:bodyPr/>
                    <a:lstStyle/>
                    <a:p>
                      <a:r>
                        <a:rPr kumimoji="1" lang="ja-JP" altLang="en-US" b="1" dirty="0">
                          <a:solidFill>
                            <a:schemeClr val="tx1">
                              <a:lumMod val="75000"/>
                              <a:lumOff val="25000"/>
                            </a:schemeClr>
                          </a:solidFill>
                        </a:rPr>
                        <a:t>努力義務</a:t>
                      </a:r>
                    </a:p>
                  </a:txBody>
                  <a:tcPr/>
                </a:tc>
                <a:tc>
                  <a:txBody>
                    <a:bodyPr/>
                    <a:lstStyle/>
                    <a:p>
                      <a:r>
                        <a:rPr kumimoji="1" lang="ja-JP" altLang="en-US" b="1" dirty="0">
                          <a:solidFill>
                            <a:schemeClr val="tx1">
                              <a:lumMod val="75000"/>
                              <a:lumOff val="25000"/>
                            </a:schemeClr>
                          </a:solidFill>
                        </a:rPr>
                        <a:t>努力義務</a:t>
                      </a:r>
                    </a:p>
                  </a:txBody>
                  <a:tcPr/>
                </a:tc>
                <a:extLst>
                  <a:ext uri="{0D108BD9-81ED-4DB2-BD59-A6C34878D82A}">
                    <a16:rowId xmlns:a16="http://schemas.microsoft.com/office/drawing/2014/main" val="3703910447"/>
                  </a:ext>
                </a:extLst>
              </a:tr>
            </a:tbl>
          </a:graphicData>
        </a:graphic>
      </p:graphicFrame>
      <p:sp>
        <p:nvSpPr>
          <p:cNvPr id="4" name="フッター プレースホルダー 3"/>
          <p:cNvSpPr>
            <a:spLocks noGrp="1"/>
          </p:cNvSpPr>
          <p:nvPr>
            <p:ph type="ftr" sz="quarter" idx="11"/>
          </p:nvPr>
        </p:nvSpPr>
        <p:spPr/>
        <p:txBody>
          <a:bodyPr/>
          <a:lstStyle/>
          <a:p>
            <a:endParaRPr kumimoji="1" lang="ja-JP" altLang="en-US" sz="1400" dirty="0"/>
          </a:p>
        </p:txBody>
      </p:sp>
      <p:sp>
        <p:nvSpPr>
          <p:cNvPr id="6" name="スライド番号プレースホルダー 5"/>
          <p:cNvSpPr>
            <a:spLocks noGrp="1"/>
          </p:cNvSpPr>
          <p:nvPr>
            <p:ph type="sldNum" sz="quarter" idx="12"/>
          </p:nvPr>
        </p:nvSpPr>
        <p:spPr/>
        <p:txBody>
          <a:bodyPr/>
          <a:lstStyle/>
          <a:p>
            <a:fld id="{F6483046-600A-4338-BAB2-32B44601B52B}" type="slidenum">
              <a:rPr kumimoji="1" lang="ja-JP" altLang="en-US" sz="2000" smtClean="0"/>
              <a:t>19</a:t>
            </a:fld>
            <a:endParaRPr kumimoji="1" lang="ja-JP" altLang="en-US" sz="2000" dirty="0"/>
          </a:p>
        </p:txBody>
      </p:sp>
    </p:spTree>
    <p:extLst>
      <p:ext uri="{BB962C8B-B14F-4D97-AF65-F5344CB8AC3E}">
        <p14:creationId xmlns:p14="http://schemas.microsoft.com/office/powerpoint/2010/main" val="1403837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20462" y="286603"/>
            <a:ext cx="10035218" cy="1450757"/>
          </a:xfrm>
          <a:noFill/>
        </p:spPr>
        <p:txBody>
          <a:bodyPr>
            <a:normAutofit fontScale="90000"/>
          </a:bodyPr>
          <a:lstStyle/>
          <a:p>
            <a:br>
              <a:rPr lang="en-US" altLang="ja-JP" dirty="0"/>
            </a:br>
            <a:r>
              <a:rPr lang="ja-JP" altLang="en-US" dirty="0"/>
              <a:t>　</a:t>
            </a:r>
            <a:r>
              <a:rPr lang="ja-JP" altLang="en-US" sz="4400" dirty="0"/>
              <a:t>介護保険サービス事業所の運営等について</a:t>
            </a:r>
            <a:br>
              <a:rPr lang="en-US" altLang="ja-JP" sz="4400" dirty="0"/>
            </a:br>
            <a:r>
              <a:rPr lang="ja-JP" altLang="en-US" dirty="0"/>
              <a:t>目　　次</a:t>
            </a:r>
            <a:endParaRPr kumimoji="1" lang="ja-JP" altLang="en-US" dirty="0"/>
          </a:p>
        </p:txBody>
      </p:sp>
      <p:sp>
        <p:nvSpPr>
          <p:cNvPr id="3" name="コンテンツ プレースホルダー 2"/>
          <p:cNvSpPr>
            <a:spLocks noGrp="1"/>
          </p:cNvSpPr>
          <p:nvPr>
            <p:ph idx="1"/>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20000"/>
          </a:bodyPr>
          <a:lstStyle/>
          <a:p>
            <a:r>
              <a:rPr lang="ja-JP" altLang="en-US" sz="3200" dirty="0"/>
              <a:t>①　</a:t>
            </a:r>
            <a:r>
              <a:rPr kumimoji="1" lang="ja-JP" altLang="en-US" sz="3200" dirty="0"/>
              <a:t>新型コロナウィルス感染対策関係について</a:t>
            </a:r>
            <a:endParaRPr kumimoji="1" lang="en-US" altLang="ja-JP" sz="3200" dirty="0"/>
          </a:p>
          <a:p>
            <a:r>
              <a:rPr lang="ja-JP" altLang="en-US" sz="3200" dirty="0"/>
              <a:t>②　令和６年度運営指導結果について</a:t>
            </a:r>
            <a:endParaRPr lang="en-US" altLang="ja-JP" sz="3200" dirty="0"/>
          </a:p>
          <a:p>
            <a:r>
              <a:rPr lang="ja-JP" altLang="en-US" sz="3200" dirty="0"/>
              <a:t>③　制度改正関係について</a:t>
            </a:r>
            <a:endParaRPr lang="en-US" altLang="ja-JP" sz="3200" dirty="0"/>
          </a:p>
          <a:p>
            <a:r>
              <a:rPr lang="ja-JP" altLang="en-US" sz="3200" dirty="0"/>
              <a:t>④　</a:t>
            </a:r>
            <a:r>
              <a:rPr kumimoji="1" lang="ja-JP" altLang="en-US" sz="2800" dirty="0"/>
              <a:t>変更届等及び介護給付費算定に</a:t>
            </a:r>
            <a:endParaRPr kumimoji="1" lang="en-US" altLang="ja-JP" sz="2800" dirty="0"/>
          </a:p>
          <a:p>
            <a:r>
              <a:rPr lang="ja-JP" altLang="en-US" sz="2800" dirty="0"/>
              <a:t>　　　　　　　　　　　</a:t>
            </a:r>
            <a:r>
              <a:rPr kumimoji="1" lang="ja-JP" altLang="en-US" sz="2800" dirty="0"/>
              <a:t>係る体制等（加算）届の手続きに</a:t>
            </a:r>
            <a:r>
              <a:rPr lang="ja-JP" altLang="en-US" sz="2800" dirty="0"/>
              <a:t>ついて</a:t>
            </a:r>
            <a:endParaRPr lang="en-US" altLang="ja-JP" sz="2800" dirty="0"/>
          </a:p>
          <a:p>
            <a:r>
              <a:rPr lang="ja-JP" altLang="en-US" sz="3200" dirty="0"/>
              <a:t>⑤　処遇改善加算について</a:t>
            </a:r>
            <a:endParaRPr lang="en-US" altLang="ja-JP" sz="3200" dirty="0"/>
          </a:p>
          <a:p>
            <a:r>
              <a:rPr lang="ja-JP" altLang="en-US" sz="3200" dirty="0"/>
              <a:t>⑥　総合事業について</a:t>
            </a:r>
            <a:endParaRPr lang="en-US" altLang="ja-JP" sz="3200" dirty="0"/>
          </a:p>
          <a:p>
            <a:r>
              <a:rPr lang="ja-JP" altLang="en-US" sz="3200" dirty="0"/>
              <a:t>⑦　令和</a:t>
            </a:r>
            <a:r>
              <a:rPr lang="en-US" altLang="ja-JP" sz="3200" dirty="0"/>
              <a:t>8</a:t>
            </a:r>
            <a:r>
              <a:rPr lang="ja-JP" altLang="en-US" sz="3200" dirty="0"/>
              <a:t>年度介護報酬改定について（暫定）</a:t>
            </a:r>
            <a:endParaRPr lang="en-US" altLang="ja-JP" sz="3200" dirty="0"/>
          </a:p>
          <a:p>
            <a:pPr marL="0" indent="0">
              <a:buNone/>
            </a:pPr>
            <a:endParaRPr lang="en-US" altLang="ja-JP" sz="3200" dirty="0"/>
          </a:p>
          <a:p>
            <a:endParaRPr lang="en-US" altLang="ja-JP" sz="3200" dirty="0"/>
          </a:p>
          <a:p>
            <a:endParaRPr kumimoji="1" lang="en-US" altLang="ja-JP" sz="3600" dirty="0"/>
          </a:p>
        </p:txBody>
      </p:sp>
      <p:sp>
        <p:nvSpPr>
          <p:cNvPr id="4" name="フッター プレースホルダー 3"/>
          <p:cNvSpPr>
            <a:spLocks noGrp="1"/>
          </p:cNvSpPr>
          <p:nvPr>
            <p:ph type="ftr" sz="quarter" idx="11"/>
          </p:nvPr>
        </p:nvSpPr>
        <p:spPr/>
        <p:txBody>
          <a:bodyPr/>
          <a:lstStyle/>
          <a:p>
            <a:endParaRPr kumimoji="1" lang="ja-JP" altLang="en-US" sz="1400" dirty="0"/>
          </a:p>
        </p:txBody>
      </p:sp>
      <p:sp>
        <p:nvSpPr>
          <p:cNvPr id="6" name="スライド番号プレースホルダー 5"/>
          <p:cNvSpPr>
            <a:spLocks noGrp="1"/>
          </p:cNvSpPr>
          <p:nvPr>
            <p:ph type="sldNum" sz="quarter" idx="12"/>
          </p:nvPr>
        </p:nvSpPr>
        <p:spPr/>
        <p:txBody>
          <a:bodyPr/>
          <a:lstStyle/>
          <a:p>
            <a:fld id="{F6483046-600A-4338-BAB2-32B44601B52B}" type="slidenum">
              <a:rPr kumimoji="1" lang="ja-JP" altLang="en-US" sz="2000" smtClean="0"/>
              <a:t>2</a:t>
            </a:fld>
            <a:endParaRPr kumimoji="1" lang="ja-JP" altLang="en-US" sz="2000" dirty="0"/>
          </a:p>
        </p:txBody>
      </p:sp>
    </p:spTree>
    <p:extLst>
      <p:ext uri="{BB962C8B-B14F-4D97-AF65-F5344CB8AC3E}">
        <p14:creationId xmlns:p14="http://schemas.microsoft.com/office/powerpoint/2010/main" val="4223894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sz="4900" b="1" dirty="0"/>
              <a:t>③制度改正関係について</a:t>
            </a:r>
            <a:br>
              <a:rPr kumimoji="1" lang="en-US" altLang="ja-JP" sz="4900" b="1" dirty="0"/>
            </a:br>
            <a:r>
              <a:rPr lang="ja-JP" altLang="en-US" sz="3900" b="1" dirty="0"/>
              <a:t>７）無資格者への認知症介護基礎研修受講義務付け</a:t>
            </a:r>
            <a:endParaRPr kumimoji="1" lang="ja-JP" altLang="en-US" sz="3900" b="1" dirty="0"/>
          </a:p>
        </p:txBody>
      </p:sp>
      <p:sp>
        <p:nvSpPr>
          <p:cNvPr id="3" name="コンテンツ プレースホルダー 2"/>
          <p:cNvSpPr>
            <a:spLocks noGrp="1"/>
          </p:cNvSpPr>
          <p:nvPr>
            <p:ph idx="1"/>
          </p:nvPr>
        </p:nvSpPr>
        <p:spPr/>
        <p:txBody>
          <a:bodyPr>
            <a:normAutofit/>
          </a:bodyPr>
          <a:lstStyle/>
          <a:p>
            <a:r>
              <a:rPr kumimoji="1" lang="ja-JP" altLang="en-US" sz="3600" b="1" dirty="0"/>
              <a:t>介護に関わるすべての者の認知症対応力を</a:t>
            </a:r>
            <a:r>
              <a:rPr lang="ja-JP" altLang="en-US" sz="3600" b="1" dirty="0"/>
              <a:t>向上させていくため、介護サービス事業者に介護に直接携わる職員が認知症介護基礎研修を受講するための措置を義務付けている</a:t>
            </a:r>
            <a:endParaRPr lang="en-US" altLang="ja-JP" sz="3600" b="1" dirty="0"/>
          </a:p>
          <a:p>
            <a:r>
              <a:rPr kumimoji="1" lang="ja-JP" altLang="en-US" sz="3600" b="1" dirty="0"/>
              <a:t>令和６年４月１日からは無資格者で研修を受講していない介護職員は人員換算に含まれないことになる</a:t>
            </a:r>
          </a:p>
        </p:txBody>
      </p:sp>
      <p:sp>
        <p:nvSpPr>
          <p:cNvPr id="4" name="フッター プレースホルダー 3"/>
          <p:cNvSpPr>
            <a:spLocks noGrp="1"/>
          </p:cNvSpPr>
          <p:nvPr>
            <p:ph type="ftr" sz="quarter" idx="11"/>
          </p:nvPr>
        </p:nvSpPr>
        <p:spPr/>
        <p:txBody>
          <a:bodyPr/>
          <a:lstStyle/>
          <a:p>
            <a:endParaRPr kumimoji="1" lang="ja-JP" altLang="en-US" sz="1400" dirty="0"/>
          </a:p>
        </p:txBody>
      </p:sp>
      <p:sp>
        <p:nvSpPr>
          <p:cNvPr id="6" name="スライド番号プレースホルダー 5"/>
          <p:cNvSpPr>
            <a:spLocks noGrp="1"/>
          </p:cNvSpPr>
          <p:nvPr>
            <p:ph type="sldNum" sz="quarter" idx="12"/>
          </p:nvPr>
        </p:nvSpPr>
        <p:spPr/>
        <p:txBody>
          <a:bodyPr/>
          <a:lstStyle/>
          <a:p>
            <a:fld id="{F6483046-600A-4338-BAB2-32B44601B52B}" type="slidenum">
              <a:rPr kumimoji="1" lang="ja-JP" altLang="en-US" sz="2000" smtClean="0"/>
              <a:t>20</a:t>
            </a:fld>
            <a:endParaRPr kumimoji="1" lang="ja-JP" altLang="en-US" sz="2000" dirty="0"/>
          </a:p>
        </p:txBody>
      </p:sp>
    </p:spTree>
    <p:extLst>
      <p:ext uri="{BB962C8B-B14F-4D97-AF65-F5344CB8AC3E}">
        <p14:creationId xmlns:p14="http://schemas.microsoft.com/office/powerpoint/2010/main" val="3908084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36672" y="412123"/>
            <a:ext cx="10674010" cy="6001643"/>
          </a:xfrm>
          <a:prstGeom prst="rect">
            <a:avLst/>
          </a:prstGeom>
          <a:noFill/>
        </p:spPr>
        <p:txBody>
          <a:bodyPr wrap="square" rtlCol="0">
            <a:spAutoFit/>
          </a:bodyPr>
          <a:lstStyle/>
          <a:p>
            <a:r>
              <a:rPr kumimoji="1" lang="en-US" altLang="ja-JP" sz="2400" dirty="0">
                <a:solidFill>
                  <a:schemeClr val="tx1">
                    <a:lumMod val="75000"/>
                    <a:lumOff val="25000"/>
                  </a:schemeClr>
                </a:solidFill>
              </a:rPr>
              <a:t>【</a:t>
            </a:r>
            <a:r>
              <a:rPr kumimoji="1" lang="ja-JP" altLang="en-US" sz="2400" dirty="0">
                <a:solidFill>
                  <a:schemeClr val="tx1">
                    <a:lumMod val="75000"/>
                    <a:lumOff val="25000"/>
                  </a:schemeClr>
                </a:solidFill>
              </a:rPr>
              <a:t>訪問系サービスを除いた全サービス</a:t>
            </a:r>
            <a:r>
              <a:rPr kumimoji="1" lang="en-US" altLang="ja-JP" sz="2400" dirty="0">
                <a:solidFill>
                  <a:schemeClr val="tx1">
                    <a:lumMod val="75000"/>
                    <a:lumOff val="25000"/>
                  </a:schemeClr>
                </a:solidFill>
              </a:rPr>
              <a:t>】</a:t>
            </a:r>
            <a:r>
              <a:rPr kumimoji="1" lang="ja-JP" altLang="en-US" sz="2400" dirty="0">
                <a:solidFill>
                  <a:schemeClr val="tx1">
                    <a:lumMod val="75000"/>
                    <a:lumOff val="25000"/>
                  </a:schemeClr>
                </a:solidFill>
              </a:rPr>
              <a:t>　</a:t>
            </a:r>
            <a:endParaRPr kumimoji="1" lang="en-US" altLang="ja-JP" sz="2400" dirty="0">
              <a:solidFill>
                <a:schemeClr val="tx1">
                  <a:lumMod val="75000"/>
                  <a:lumOff val="25000"/>
                </a:schemeClr>
              </a:solidFill>
            </a:endParaRPr>
          </a:p>
          <a:p>
            <a:r>
              <a:rPr kumimoji="1" lang="ja-JP" altLang="en-US" sz="2400" dirty="0">
                <a:solidFill>
                  <a:schemeClr val="tx1">
                    <a:lumMod val="75000"/>
                    <a:lumOff val="25000"/>
                  </a:schemeClr>
                </a:solidFill>
              </a:rPr>
              <a:t>令和</a:t>
            </a:r>
            <a:r>
              <a:rPr kumimoji="1" lang="en-US" altLang="ja-JP" sz="2400" dirty="0">
                <a:solidFill>
                  <a:schemeClr val="tx1">
                    <a:lumMod val="75000"/>
                    <a:lumOff val="25000"/>
                  </a:schemeClr>
                </a:solidFill>
              </a:rPr>
              <a:t>3</a:t>
            </a:r>
            <a:r>
              <a:rPr kumimoji="1" lang="ja-JP" altLang="en-US" sz="2400" dirty="0">
                <a:solidFill>
                  <a:schemeClr val="tx1">
                    <a:lumMod val="75000"/>
                    <a:lumOff val="25000"/>
                  </a:schemeClr>
                </a:solidFill>
              </a:rPr>
              <a:t>年度基準等改正に係る経過措置期間の終了について</a:t>
            </a:r>
            <a:endParaRPr kumimoji="1" lang="en-US" altLang="ja-JP" sz="2400" dirty="0">
              <a:solidFill>
                <a:schemeClr val="tx1">
                  <a:lumMod val="75000"/>
                  <a:lumOff val="25000"/>
                </a:schemeClr>
              </a:solidFill>
            </a:endParaRPr>
          </a:p>
          <a:p>
            <a:r>
              <a:rPr kumimoji="1" lang="ja-JP" altLang="en-US" sz="2400" dirty="0">
                <a:solidFill>
                  <a:schemeClr val="tx1">
                    <a:lumMod val="75000"/>
                    <a:lumOff val="25000"/>
                  </a:schemeClr>
                </a:solidFill>
              </a:rPr>
              <a:t>（無資格者に対する認知症介護基礎研修の受講の義務付け）</a:t>
            </a:r>
            <a:endParaRPr kumimoji="1" lang="en-US" altLang="ja-JP" sz="2400" dirty="0">
              <a:solidFill>
                <a:schemeClr val="tx1">
                  <a:lumMod val="75000"/>
                  <a:lumOff val="25000"/>
                </a:schemeClr>
              </a:solidFill>
            </a:endParaRPr>
          </a:p>
          <a:p>
            <a:endParaRPr kumimoji="1" lang="en-US" altLang="ja-JP" sz="2400" dirty="0">
              <a:solidFill>
                <a:schemeClr val="tx1">
                  <a:lumMod val="75000"/>
                  <a:lumOff val="25000"/>
                </a:schemeClr>
              </a:solidFill>
            </a:endParaRPr>
          </a:p>
          <a:p>
            <a:r>
              <a:rPr kumimoji="1" lang="en-US" altLang="ja-JP" sz="2400" dirty="0">
                <a:solidFill>
                  <a:schemeClr val="tx1">
                    <a:lumMod val="75000"/>
                    <a:lumOff val="25000"/>
                  </a:schemeClr>
                </a:solidFill>
              </a:rPr>
              <a:t>R3</a:t>
            </a:r>
            <a:r>
              <a:rPr kumimoji="1" lang="ja-JP" altLang="en-US" sz="2400" dirty="0">
                <a:solidFill>
                  <a:schemeClr val="tx1">
                    <a:lumMod val="75000"/>
                    <a:lumOff val="25000"/>
                  </a:schemeClr>
                </a:solidFill>
              </a:rPr>
              <a:t>改正内容</a:t>
            </a:r>
            <a:endParaRPr kumimoji="1" lang="en-US" altLang="ja-JP" sz="2400" dirty="0">
              <a:solidFill>
                <a:schemeClr val="tx1">
                  <a:lumMod val="75000"/>
                  <a:lumOff val="25000"/>
                </a:schemeClr>
              </a:solidFill>
            </a:endParaRPr>
          </a:p>
          <a:p>
            <a:r>
              <a:rPr kumimoji="1" lang="ja-JP" altLang="en-US" sz="2400" dirty="0">
                <a:solidFill>
                  <a:schemeClr val="tx1">
                    <a:lumMod val="75000"/>
                    <a:lumOff val="25000"/>
                  </a:schemeClr>
                </a:solidFill>
              </a:rPr>
              <a:t>・介護に直接携わる職員のうち、医療・福祉関係の資格有さない職員について、認知症介護基礎研修を受講させるために必要な措置を講ずることを義務付け</a:t>
            </a:r>
            <a:endParaRPr kumimoji="1" lang="en-US" altLang="ja-JP" sz="2400" dirty="0">
              <a:solidFill>
                <a:schemeClr val="tx1">
                  <a:lumMod val="75000"/>
                  <a:lumOff val="25000"/>
                </a:schemeClr>
              </a:solidFill>
            </a:endParaRPr>
          </a:p>
          <a:p>
            <a:r>
              <a:rPr kumimoji="1" lang="ja-JP" altLang="en-US" sz="2400" dirty="0">
                <a:solidFill>
                  <a:schemeClr val="tx1">
                    <a:lumMod val="75000"/>
                    <a:lumOff val="25000"/>
                  </a:schemeClr>
                </a:solidFill>
              </a:rPr>
              <a:t>・新たに採用した従業者に対しては、採用後</a:t>
            </a:r>
            <a:r>
              <a:rPr kumimoji="1" lang="en-US" altLang="ja-JP" sz="2400" dirty="0">
                <a:solidFill>
                  <a:schemeClr val="tx1">
                    <a:lumMod val="75000"/>
                    <a:lumOff val="25000"/>
                  </a:schemeClr>
                </a:solidFill>
              </a:rPr>
              <a:t>1</a:t>
            </a:r>
            <a:r>
              <a:rPr kumimoji="1" lang="ja-JP" altLang="en-US" sz="2400" dirty="0">
                <a:solidFill>
                  <a:schemeClr val="tx1">
                    <a:lumMod val="75000"/>
                    <a:lumOff val="25000"/>
                  </a:schemeClr>
                </a:solidFill>
              </a:rPr>
              <a:t>年を経過するまでに当該研修を受講させることを義務付け</a:t>
            </a:r>
            <a:endParaRPr kumimoji="1" lang="en-US" altLang="ja-JP" sz="2400" dirty="0">
              <a:solidFill>
                <a:schemeClr val="tx1">
                  <a:lumMod val="75000"/>
                  <a:lumOff val="25000"/>
                </a:schemeClr>
              </a:solidFill>
            </a:endParaRPr>
          </a:p>
          <a:p>
            <a:endParaRPr kumimoji="1" lang="en-US" altLang="ja-JP" sz="2400" dirty="0">
              <a:solidFill>
                <a:schemeClr val="tx1">
                  <a:lumMod val="75000"/>
                  <a:lumOff val="25000"/>
                </a:schemeClr>
              </a:solidFill>
            </a:endParaRPr>
          </a:p>
          <a:p>
            <a:r>
              <a:rPr kumimoji="1" lang="ja-JP" altLang="en-US" sz="2400" dirty="0">
                <a:solidFill>
                  <a:schemeClr val="tx1">
                    <a:lumMod val="75000"/>
                    <a:lumOff val="25000"/>
                  </a:schemeClr>
                </a:solidFill>
              </a:rPr>
              <a:t>＜受講義務付け対象外の資格＞</a:t>
            </a:r>
            <a:endParaRPr kumimoji="1" lang="en-US" altLang="ja-JP" sz="2400" dirty="0">
              <a:solidFill>
                <a:schemeClr val="tx1">
                  <a:lumMod val="75000"/>
                  <a:lumOff val="25000"/>
                </a:schemeClr>
              </a:solidFill>
            </a:endParaRPr>
          </a:p>
          <a:p>
            <a:r>
              <a:rPr kumimoji="1" lang="ja-JP" altLang="en-US" sz="2400" dirty="0">
                <a:solidFill>
                  <a:schemeClr val="tx1">
                    <a:lumMod val="75000"/>
                    <a:lumOff val="25000"/>
                  </a:schemeClr>
                </a:solidFill>
              </a:rPr>
              <a:t>看護師、准看護師、介護福祉士、介護支援専門員、実務者研修修了者、介護職員初任者研修修了者、生活援助従事者研修修了者、介護職員基礎研修課程修了者、訪問介護員養成研修</a:t>
            </a:r>
            <a:r>
              <a:rPr kumimoji="1" lang="en-US" altLang="ja-JP" sz="2400" dirty="0">
                <a:solidFill>
                  <a:schemeClr val="tx1">
                    <a:lumMod val="75000"/>
                    <a:lumOff val="25000"/>
                  </a:schemeClr>
                </a:solidFill>
              </a:rPr>
              <a:t>1</a:t>
            </a:r>
            <a:r>
              <a:rPr kumimoji="1" lang="ja-JP" altLang="en-US" sz="2400" dirty="0">
                <a:solidFill>
                  <a:schemeClr val="tx1">
                    <a:lumMod val="75000"/>
                    <a:lumOff val="25000"/>
                  </a:schemeClr>
                </a:solidFill>
              </a:rPr>
              <a:t>級課程・</a:t>
            </a:r>
            <a:r>
              <a:rPr kumimoji="1" lang="en-US" altLang="ja-JP" sz="2400" dirty="0">
                <a:solidFill>
                  <a:schemeClr val="tx1">
                    <a:lumMod val="75000"/>
                    <a:lumOff val="25000"/>
                  </a:schemeClr>
                </a:solidFill>
              </a:rPr>
              <a:t>2</a:t>
            </a:r>
            <a:r>
              <a:rPr kumimoji="1" lang="ja-JP" altLang="en-US" sz="2400" dirty="0">
                <a:solidFill>
                  <a:schemeClr val="tx1">
                    <a:lumMod val="75000"/>
                    <a:lumOff val="25000"/>
                  </a:schemeClr>
                </a:solidFill>
              </a:rPr>
              <a:t>級課程、社会福祉士、医師、歯科医師、薬剤師、理学療法士、作業療法士、言語聴覚士、精神保健福祉士、管理栄養士、栄養士、あん摩マッサージ師、はり師、きゅう師等</a:t>
            </a:r>
            <a:endParaRPr kumimoji="1" lang="en-US" altLang="ja-JP" sz="2400" dirty="0">
              <a:solidFill>
                <a:schemeClr val="tx1">
                  <a:lumMod val="75000"/>
                  <a:lumOff val="25000"/>
                </a:schemeClr>
              </a:solidFill>
            </a:endParaRPr>
          </a:p>
        </p:txBody>
      </p:sp>
      <p:sp>
        <p:nvSpPr>
          <p:cNvPr id="5" name="スライド番号プレースホルダー 4"/>
          <p:cNvSpPr>
            <a:spLocks noGrp="1"/>
          </p:cNvSpPr>
          <p:nvPr>
            <p:ph type="sldNum" sz="quarter" idx="12"/>
          </p:nvPr>
        </p:nvSpPr>
        <p:spPr/>
        <p:txBody>
          <a:bodyPr/>
          <a:lstStyle/>
          <a:p>
            <a:fld id="{F6483046-600A-4338-BAB2-32B44601B52B}" type="slidenum">
              <a:rPr kumimoji="1" lang="ja-JP" altLang="en-US" sz="2000" smtClean="0"/>
              <a:t>21</a:t>
            </a:fld>
            <a:endParaRPr kumimoji="1" lang="ja-JP" altLang="en-US" sz="2000" dirty="0"/>
          </a:p>
        </p:txBody>
      </p:sp>
    </p:spTree>
    <p:extLst>
      <p:ext uri="{BB962C8B-B14F-4D97-AF65-F5344CB8AC3E}">
        <p14:creationId xmlns:p14="http://schemas.microsoft.com/office/powerpoint/2010/main" val="629528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b="1" dirty="0"/>
              <a:t>③制度改正関係について</a:t>
            </a:r>
            <a:br>
              <a:rPr kumimoji="1" lang="en-US" altLang="ja-JP" b="1" dirty="0"/>
            </a:br>
            <a:r>
              <a:rPr kumimoji="1" lang="ja-JP" altLang="en-US" sz="3600" b="1" dirty="0"/>
              <a:t>８） 栄養ケア・マネジメントの基本サービス化</a:t>
            </a:r>
            <a:br>
              <a:rPr kumimoji="1" lang="en-US" altLang="ja-JP" sz="3600" b="1" dirty="0"/>
            </a:br>
            <a:r>
              <a:rPr lang="ja-JP" altLang="en-US" sz="3600" b="1" dirty="0"/>
              <a:t>　　口腔衛生管理の強化</a:t>
            </a:r>
            <a:endParaRPr kumimoji="1" lang="ja-JP" altLang="en-US" sz="3600" b="1" dirty="0"/>
          </a:p>
        </p:txBody>
      </p:sp>
      <p:sp>
        <p:nvSpPr>
          <p:cNvPr id="3" name="コンテンツ プレースホルダー 2"/>
          <p:cNvSpPr>
            <a:spLocks noGrp="1"/>
          </p:cNvSpPr>
          <p:nvPr>
            <p:ph idx="1"/>
          </p:nvPr>
        </p:nvSpPr>
        <p:spPr>
          <a:xfrm>
            <a:off x="1068387" y="1737360"/>
            <a:ext cx="10058400" cy="4023360"/>
          </a:xfrm>
        </p:spPr>
        <p:txBody>
          <a:bodyPr>
            <a:noAutofit/>
          </a:bodyPr>
          <a:lstStyle/>
          <a:p>
            <a:r>
              <a:rPr kumimoji="1" lang="ja-JP" altLang="en-US" sz="2600" b="1" u="sng" dirty="0">
                <a:effectLst>
                  <a:outerShdw blurRad="38100" dist="38100" dir="2700000" algn="tl">
                    <a:srgbClr val="000000">
                      <a:alpha val="43137"/>
                    </a:srgbClr>
                  </a:outerShdw>
                </a:effectLst>
              </a:rPr>
              <a:t>①栄養ケア・マネジメントの基本サービス化</a:t>
            </a:r>
            <a:endParaRPr kumimoji="1" lang="en-US" altLang="ja-JP" sz="2600" b="1" u="sng" dirty="0">
              <a:effectLst>
                <a:outerShdw blurRad="38100" dist="38100" dir="2700000" algn="tl">
                  <a:srgbClr val="000000">
                    <a:alpha val="43137"/>
                  </a:srgbClr>
                </a:outerShdw>
              </a:effectLst>
            </a:endParaRPr>
          </a:p>
          <a:p>
            <a:r>
              <a:rPr kumimoji="1" lang="ja-JP" altLang="en-US" sz="2600" b="1" dirty="0"/>
              <a:t>　施設系サービスについて、これまで加算として行われていた栄養ケア・　　　マネジメントを基本サービスとして行うこととし、その担い手として管理栄養士を配置するとともに、各入所者の状態に応じた栄養管理を計画的に行うことを義務</a:t>
            </a:r>
            <a:r>
              <a:rPr lang="ja-JP" altLang="en-US" sz="2600" b="1" dirty="0"/>
              <a:t>付け</a:t>
            </a:r>
            <a:r>
              <a:rPr kumimoji="1" lang="ja-JP" altLang="en-US" sz="2600" b="1" dirty="0"/>
              <a:t>ている</a:t>
            </a:r>
            <a:endParaRPr kumimoji="1" lang="en-US" altLang="ja-JP" sz="2600" b="1" dirty="0"/>
          </a:p>
          <a:p>
            <a:endParaRPr lang="en-US" altLang="ja-JP" sz="2600" b="1" dirty="0"/>
          </a:p>
          <a:p>
            <a:r>
              <a:rPr kumimoji="1" lang="ja-JP" altLang="en-US" sz="2600" b="1" u="sng" dirty="0">
                <a:effectLst>
                  <a:outerShdw blurRad="38100" dist="38100" dir="2700000" algn="tl">
                    <a:srgbClr val="000000">
                      <a:alpha val="43137"/>
                    </a:srgbClr>
                  </a:outerShdw>
                </a:effectLst>
              </a:rPr>
              <a:t>②口腔衛生管理の強化</a:t>
            </a:r>
            <a:endParaRPr kumimoji="1" lang="en-US" altLang="ja-JP" sz="2600" b="1" u="sng" dirty="0">
              <a:effectLst>
                <a:outerShdw blurRad="38100" dist="38100" dir="2700000" algn="tl">
                  <a:srgbClr val="000000">
                    <a:alpha val="43137"/>
                  </a:srgbClr>
                </a:outerShdw>
              </a:effectLst>
            </a:endParaRPr>
          </a:p>
          <a:p>
            <a:r>
              <a:rPr lang="ja-JP" altLang="en-US" sz="2600" b="1" dirty="0"/>
              <a:t>施設系サービスについて、入所者の口腔の健康の保持を図り、自立した日常生活を営むことができるよう、口腔衛生の管理体制を整備し、各入所者の状態に応じた口腔衛生の管理を計画的に行うことを義務付けている</a:t>
            </a:r>
            <a:endParaRPr kumimoji="1" lang="ja-JP" altLang="en-US" sz="2600" b="1" dirty="0"/>
          </a:p>
        </p:txBody>
      </p:sp>
      <p:sp>
        <p:nvSpPr>
          <p:cNvPr id="6" name="スライド番号プレースホルダー 5"/>
          <p:cNvSpPr>
            <a:spLocks noGrp="1"/>
          </p:cNvSpPr>
          <p:nvPr>
            <p:ph type="sldNum" sz="quarter" idx="12"/>
          </p:nvPr>
        </p:nvSpPr>
        <p:spPr/>
        <p:txBody>
          <a:bodyPr/>
          <a:lstStyle/>
          <a:p>
            <a:fld id="{F6483046-600A-4338-BAB2-32B44601B52B}" type="slidenum">
              <a:rPr kumimoji="1" lang="ja-JP" altLang="en-US" sz="2000" smtClean="0"/>
              <a:t>22</a:t>
            </a:fld>
            <a:endParaRPr kumimoji="1" lang="ja-JP" altLang="en-US" sz="2000" dirty="0"/>
          </a:p>
        </p:txBody>
      </p:sp>
    </p:spTree>
    <p:extLst>
      <p:ext uri="{BB962C8B-B14F-4D97-AF65-F5344CB8AC3E}">
        <p14:creationId xmlns:p14="http://schemas.microsoft.com/office/powerpoint/2010/main" val="3894528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05485" y="464555"/>
            <a:ext cx="10674010" cy="5262979"/>
          </a:xfrm>
          <a:prstGeom prst="rect">
            <a:avLst/>
          </a:prstGeom>
          <a:noFill/>
        </p:spPr>
        <p:txBody>
          <a:bodyPr wrap="square" rtlCol="0">
            <a:spAutoFit/>
          </a:bodyPr>
          <a:lstStyle/>
          <a:p>
            <a:r>
              <a:rPr kumimoji="1" lang="en-US" altLang="ja-JP" sz="2400" b="1" dirty="0">
                <a:solidFill>
                  <a:schemeClr val="tx1">
                    <a:lumMod val="75000"/>
                    <a:lumOff val="25000"/>
                  </a:schemeClr>
                </a:solidFill>
              </a:rPr>
              <a:t>【</a:t>
            </a:r>
            <a:r>
              <a:rPr kumimoji="1" lang="ja-JP" altLang="en-US" sz="2400" b="1" dirty="0">
                <a:solidFill>
                  <a:schemeClr val="tx1">
                    <a:lumMod val="75000"/>
                    <a:lumOff val="25000"/>
                  </a:schemeClr>
                </a:solidFill>
              </a:rPr>
              <a:t>施設系サービス</a:t>
            </a:r>
            <a:r>
              <a:rPr kumimoji="1" lang="en-US" altLang="ja-JP" sz="2400" b="1" dirty="0">
                <a:solidFill>
                  <a:schemeClr val="tx1">
                    <a:lumMod val="75000"/>
                    <a:lumOff val="25000"/>
                  </a:schemeClr>
                </a:solidFill>
              </a:rPr>
              <a:t>】</a:t>
            </a:r>
            <a:r>
              <a:rPr kumimoji="1" lang="ja-JP" altLang="en-US" sz="2400" b="1" dirty="0">
                <a:solidFill>
                  <a:schemeClr val="tx1">
                    <a:lumMod val="75000"/>
                    <a:lumOff val="25000"/>
                  </a:schemeClr>
                </a:solidFill>
              </a:rPr>
              <a:t>　</a:t>
            </a:r>
            <a:endParaRPr kumimoji="1" lang="en-US" altLang="ja-JP" sz="2400" b="1" dirty="0">
              <a:solidFill>
                <a:schemeClr val="tx1">
                  <a:lumMod val="75000"/>
                  <a:lumOff val="25000"/>
                </a:schemeClr>
              </a:solidFill>
            </a:endParaRPr>
          </a:p>
          <a:p>
            <a:r>
              <a:rPr kumimoji="1" lang="ja-JP" altLang="en-US" sz="2400" b="1" dirty="0">
                <a:solidFill>
                  <a:schemeClr val="tx1">
                    <a:lumMod val="75000"/>
                    <a:lumOff val="25000"/>
                  </a:schemeClr>
                </a:solidFill>
              </a:rPr>
              <a:t>令和</a:t>
            </a:r>
            <a:r>
              <a:rPr kumimoji="1" lang="en-US" altLang="ja-JP" sz="2400" b="1" dirty="0">
                <a:solidFill>
                  <a:schemeClr val="tx1">
                    <a:lumMod val="75000"/>
                    <a:lumOff val="25000"/>
                  </a:schemeClr>
                </a:solidFill>
              </a:rPr>
              <a:t>3</a:t>
            </a:r>
            <a:r>
              <a:rPr kumimoji="1" lang="ja-JP" altLang="en-US" sz="2400" b="1" dirty="0">
                <a:solidFill>
                  <a:schemeClr val="tx1">
                    <a:lumMod val="75000"/>
                    <a:lumOff val="25000"/>
                  </a:schemeClr>
                </a:solidFill>
              </a:rPr>
              <a:t>年度基準等改正に係る経過措置期間の終了について</a:t>
            </a:r>
            <a:endParaRPr kumimoji="1" lang="en-US" altLang="ja-JP" sz="2400" b="1" dirty="0">
              <a:solidFill>
                <a:schemeClr val="tx1">
                  <a:lumMod val="75000"/>
                  <a:lumOff val="25000"/>
                </a:schemeClr>
              </a:solidFill>
            </a:endParaRPr>
          </a:p>
          <a:p>
            <a:r>
              <a:rPr kumimoji="1" lang="ja-JP" altLang="en-US" sz="2400" b="1" dirty="0">
                <a:solidFill>
                  <a:schemeClr val="tx1">
                    <a:lumMod val="75000"/>
                    <a:lumOff val="25000"/>
                  </a:schemeClr>
                </a:solidFill>
              </a:rPr>
              <a:t>（口腔衛生の管理の義務付け）</a:t>
            </a:r>
            <a:endParaRPr kumimoji="1" lang="en-US" altLang="ja-JP" sz="2400" b="1" dirty="0">
              <a:solidFill>
                <a:schemeClr val="tx1">
                  <a:lumMod val="75000"/>
                  <a:lumOff val="25000"/>
                </a:schemeClr>
              </a:solidFill>
            </a:endParaRPr>
          </a:p>
          <a:p>
            <a:endParaRPr kumimoji="1" lang="en-US" altLang="ja-JP" sz="2400" b="1" dirty="0">
              <a:solidFill>
                <a:schemeClr val="tx1">
                  <a:lumMod val="75000"/>
                  <a:lumOff val="25000"/>
                </a:schemeClr>
              </a:solidFill>
            </a:endParaRPr>
          </a:p>
          <a:p>
            <a:r>
              <a:rPr kumimoji="1" lang="en-US" altLang="ja-JP" sz="2400" b="1" dirty="0">
                <a:solidFill>
                  <a:schemeClr val="tx1">
                    <a:lumMod val="75000"/>
                    <a:lumOff val="25000"/>
                  </a:schemeClr>
                </a:solidFill>
              </a:rPr>
              <a:t>R3</a:t>
            </a:r>
            <a:r>
              <a:rPr kumimoji="1" lang="ja-JP" altLang="en-US" sz="2400" b="1" dirty="0">
                <a:solidFill>
                  <a:schemeClr val="tx1">
                    <a:lumMod val="75000"/>
                    <a:lumOff val="25000"/>
                  </a:schemeClr>
                </a:solidFill>
              </a:rPr>
              <a:t>改正内容</a:t>
            </a:r>
            <a:endParaRPr kumimoji="1" lang="en-US" altLang="ja-JP" sz="2400" b="1" dirty="0">
              <a:solidFill>
                <a:schemeClr val="tx1">
                  <a:lumMod val="75000"/>
                  <a:lumOff val="25000"/>
                </a:schemeClr>
              </a:solidFill>
            </a:endParaRPr>
          </a:p>
          <a:p>
            <a:r>
              <a:rPr kumimoji="1" lang="ja-JP" altLang="en-US" sz="2400" b="1" dirty="0">
                <a:solidFill>
                  <a:schemeClr val="tx1">
                    <a:lumMod val="75000"/>
                    <a:lumOff val="25000"/>
                  </a:schemeClr>
                </a:solidFill>
              </a:rPr>
              <a:t>・口腔衛生管理体制を整備し、各入居者の状態に応じた口腔衛生の管理を計画的に行うことを義務付け</a:t>
            </a:r>
            <a:endParaRPr kumimoji="1" lang="en-US" altLang="ja-JP" sz="2400" b="1" dirty="0">
              <a:solidFill>
                <a:schemeClr val="tx1">
                  <a:lumMod val="75000"/>
                  <a:lumOff val="25000"/>
                </a:schemeClr>
              </a:solidFill>
            </a:endParaRPr>
          </a:p>
          <a:p>
            <a:r>
              <a:rPr kumimoji="1" lang="ja-JP" altLang="en-US" sz="2400" b="1" dirty="0">
                <a:solidFill>
                  <a:schemeClr val="tx1">
                    <a:lumMod val="75000"/>
                    <a:lumOff val="25000"/>
                  </a:schemeClr>
                </a:solidFill>
              </a:rPr>
              <a:t>⇒管理栄養士が、入所者の栄養状態に応じて、栄養管理を計画的に行うこと</a:t>
            </a:r>
            <a:endParaRPr kumimoji="1" lang="en-US" altLang="ja-JP" sz="2400" b="1" dirty="0">
              <a:solidFill>
                <a:schemeClr val="tx1">
                  <a:lumMod val="75000"/>
                  <a:lumOff val="25000"/>
                </a:schemeClr>
              </a:solidFill>
            </a:endParaRPr>
          </a:p>
          <a:p>
            <a:endParaRPr kumimoji="1" lang="en-US" altLang="ja-JP" sz="2400" b="1" dirty="0">
              <a:solidFill>
                <a:schemeClr val="tx1">
                  <a:lumMod val="75000"/>
                  <a:lumOff val="25000"/>
                </a:schemeClr>
              </a:solidFill>
            </a:endParaRPr>
          </a:p>
          <a:p>
            <a:r>
              <a:rPr kumimoji="1" lang="ja-JP" altLang="en-US" sz="2400" b="1" dirty="0">
                <a:solidFill>
                  <a:srgbClr val="FF0000"/>
                </a:solidFill>
              </a:rPr>
              <a:t>栄養ケア・マネジメントの未実施減算（令和</a:t>
            </a:r>
            <a:r>
              <a:rPr kumimoji="1" lang="en-US" altLang="ja-JP" sz="2400" b="1" dirty="0">
                <a:solidFill>
                  <a:srgbClr val="FF0000"/>
                </a:solidFill>
              </a:rPr>
              <a:t>6</a:t>
            </a:r>
            <a:r>
              <a:rPr kumimoji="1" lang="ja-JP" altLang="en-US" sz="2400" b="1" dirty="0">
                <a:solidFill>
                  <a:srgbClr val="FF0000"/>
                </a:solidFill>
              </a:rPr>
              <a:t>年</a:t>
            </a:r>
            <a:r>
              <a:rPr kumimoji="1" lang="en-US" altLang="ja-JP" sz="2400" b="1" dirty="0">
                <a:solidFill>
                  <a:srgbClr val="FF0000"/>
                </a:solidFill>
              </a:rPr>
              <a:t>4</a:t>
            </a:r>
            <a:r>
              <a:rPr kumimoji="1" lang="ja-JP" altLang="en-US" sz="2400" b="1" dirty="0">
                <a:solidFill>
                  <a:srgbClr val="FF0000"/>
                </a:solidFill>
              </a:rPr>
              <a:t>月から適用）</a:t>
            </a:r>
            <a:endParaRPr kumimoji="1" lang="en-US" altLang="ja-JP" sz="2400" b="1" dirty="0">
              <a:solidFill>
                <a:srgbClr val="FF0000"/>
              </a:solidFill>
            </a:endParaRPr>
          </a:p>
          <a:p>
            <a:r>
              <a:rPr kumimoji="1" lang="ja-JP" altLang="en-US" sz="2400" b="1" dirty="0">
                <a:solidFill>
                  <a:schemeClr val="tx1">
                    <a:lumMod val="75000"/>
                    <a:lumOff val="25000"/>
                  </a:schemeClr>
                </a:solidFill>
              </a:rPr>
              <a:t>以下の要件を満たさない場合、</a:t>
            </a:r>
            <a:r>
              <a:rPr kumimoji="1" lang="en-US" altLang="ja-JP" sz="2400" b="1" u="sng" dirty="0">
                <a:solidFill>
                  <a:srgbClr val="FF0000"/>
                </a:solidFill>
              </a:rPr>
              <a:t>14</a:t>
            </a:r>
            <a:r>
              <a:rPr kumimoji="1" lang="ja-JP" altLang="en-US" sz="2400" b="1" u="sng" dirty="0">
                <a:solidFill>
                  <a:srgbClr val="FF0000"/>
                </a:solidFill>
              </a:rPr>
              <a:t>単位</a:t>
            </a:r>
            <a:r>
              <a:rPr kumimoji="1" lang="en-US" altLang="ja-JP" sz="2400" b="1" u="sng" dirty="0">
                <a:solidFill>
                  <a:srgbClr val="FF0000"/>
                </a:solidFill>
              </a:rPr>
              <a:t>/</a:t>
            </a:r>
            <a:r>
              <a:rPr kumimoji="1" lang="ja-JP" altLang="en-US" sz="2400" b="1" u="sng" dirty="0">
                <a:solidFill>
                  <a:srgbClr val="FF0000"/>
                </a:solidFill>
              </a:rPr>
              <a:t>日減算</a:t>
            </a:r>
            <a:endParaRPr kumimoji="1" lang="en-US" altLang="ja-JP" sz="2400" b="1" u="sng" dirty="0">
              <a:solidFill>
                <a:srgbClr val="FF0000"/>
              </a:solidFill>
            </a:endParaRPr>
          </a:p>
          <a:p>
            <a:r>
              <a:rPr kumimoji="1" lang="ja-JP" altLang="en-US" sz="2400" b="1" dirty="0">
                <a:solidFill>
                  <a:schemeClr val="tx1">
                    <a:lumMod val="75000"/>
                    <a:lumOff val="25000"/>
                  </a:schemeClr>
                </a:solidFill>
              </a:rPr>
              <a:t>・栄養士または管理栄養士の員数に係る基準を満たすこと</a:t>
            </a:r>
            <a:endParaRPr kumimoji="1" lang="en-US" altLang="ja-JP" sz="2400" b="1" dirty="0">
              <a:solidFill>
                <a:schemeClr val="tx1">
                  <a:lumMod val="75000"/>
                  <a:lumOff val="25000"/>
                </a:schemeClr>
              </a:solidFill>
            </a:endParaRPr>
          </a:p>
          <a:p>
            <a:r>
              <a:rPr kumimoji="1" lang="ja-JP" altLang="en-US" sz="2400" b="1" dirty="0">
                <a:solidFill>
                  <a:schemeClr val="tx1">
                    <a:lumMod val="75000"/>
                    <a:lumOff val="25000"/>
                  </a:schemeClr>
                </a:solidFill>
              </a:rPr>
              <a:t>・管理栄養士が、各入所者の状態に応じた栄養管理を計画的に行うこと</a:t>
            </a:r>
            <a:endParaRPr kumimoji="1" lang="en-US" altLang="ja-JP" sz="2400" b="1" dirty="0">
              <a:solidFill>
                <a:schemeClr val="tx1">
                  <a:lumMod val="75000"/>
                  <a:lumOff val="25000"/>
                </a:schemeClr>
              </a:solidFill>
            </a:endParaRPr>
          </a:p>
          <a:p>
            <a:r>
              <a:rPr kumimoji="1" lang="ja-JP" altLang="en-US" sz="2400" b="1" dirty="0">
                <a:solidFill>
                  <a:schemeClr val="tx1">
                    <a:lumMod val="75000"/>
                    <a:lumOff val="25000"/>
                  </a:schemeClr>
                </a:solidFill>
              </a:rPr>
              <a:t>（併設施設や外部の管理栄養士の協力により行うものでも可）</a:t>
            </a:r>
            <a:endParaRPr kumimoji="1" lang="en-US" altLang="ja-JP" sz="2400" b="1" dirty="0">
              <a:solidFill>
                <a:schemeClr val="tx1">
                  <a:lumMod val="75000"/>
                  <a:lumOff val="25000"/>
                </a:schemeClr>
              </a:solidFill>
            </a:endParaRPr>
          </a:p>
        </p:txBody>
      </p:sp>
      <p:sp>
        <p:nvSpPr>
          <p:cNvPr id="5" name="スライド番号プレースホルダー 4"/>
          <p:cNvSpPr>
            <a:spLocks noGrp="1"/>
          </p:cNvSpPr>
          <p:nvPr>
            <p:ph type="sldNum" sz="quarter" idx="12"/>
          </p:nvPr>
        </p:nvSpPr>
        <p:spPr/>
        <p:txBody>
          <a:bodyPr/>
          <a:lstStyle/>
          <a:p>
            <a:fld id="{F6483046-600A-4338-BAB2-32B44601B52B}" type="slidenum">
              <a:rPr kumimoji="1" lang="ja-JP" altLang="en-US" sz="2000" smtClean="0"/>
              <a:t>23</a:t>
            </a:fld>
            <a:endParaRPr kumimoji="1" lang="ja-JP" altLang="en-US" sz="2000" dirty="0"/>
          </a:p>
        </p:txBody>
      </p:sp>
    </p:spTree>
    <p:extLst>
      <p:ext uri="{BB962C8B-B14F-4D97-AF65-F5344CB8AC3E}">
        <p14:creationId xmlns:p14="http://schemas.microsoft.com/office/powerpoint/2010/main" val="67508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③制度改正関係について</a:t>
            </a:r>
            <a:br>
              <a:rPr kumimoji="1" lang="en-US" altLang="ja-JP" dirty="0"/>
            </a:br>
            <a:r>
              <a:rPr lang="ja-JP" altLang="en-US" sz="4000" dirty="0"/>
              <a:t>９）生産性の向上を通じた働きやすい職場環境づくり</a:t>
            </a:r>
            <a:endParaRPr kumimoji="1" lang="ja-JP" altLang="en-US" sz="4000" dirty="0"/>
          </a:p>
        </p:txBody>
      </p:sp>
      <p:sp>
        <p:nvSpPr>
          <p:cNvPr id="5" name="スライド番号プレースホルダー 4"/>
          <p:cNvSpPr>
            <a:spLocks noGrp="1"/>
          </p:cNvSpPr>
          <p:nvPr>
            <p:ph type="sldNum" sz="quarter" idx="12"/>
          </p:nvPr>
        </p:nvSpPr>
        <p:spPr/>
        <p:txBody>
          <a:bodyPr/>
          <a:lstStyle/>
          <a:p>
            <a:fld id="{F6483046-600A-4338-BAB2-32B44601B52B}" type="slidenum">
              <a:rPr kumimoji="1" lang="ja-JP" altLang="en-US" sz="2000" smtClean="0"/>
              <a:t>24</a:t>
            </a:fld>
            <a:endParaRPr kumimoji="1" lang="ja-JP" altLang="en-US" sz="2000" dirty="0"/>
          </a:p>
        </p:txBody>
      </p:sp>
      <p:sp>
        <p:nvSpPr>
          <p:cNvPr id="8" name="正方形/長方形 7"/>
          <p:cNvSpPr/>
          <p:nvPr/>
        </p:nvSpPr>
        <p:spPr>
          <a:xfrm>
            <a:off x="1097280" y="1737360"/>
            <a:ext cx="10352038" cy="4247317"/>
          </a:xfrm>
          <a:prstGeom prst="rect">
            <a:avLst/>
          </a:prstGeom>
        </p:spPr>
        <p:txBody>
          <a:bodyPr wrap="square">
            <a:spAutoFit/>
          </a:bodyPr>
          <a:lstStyle/>
          <a:p>
            <a:r>
              <a:rPr lang="en-US" altLang="ja-JP" sz="3000" dirty="0">
                <a:solidFill>
                  <a:schemeClr val="tx1">
                    <a:lumMod val="75000"/>
                    <a:lumOff val="25000"/>
                  </a:schemeClr>
                </a:solidFill>
              </a:rPr>
              <a:t>【</a:t>
            </a:r>
            <a:r>
              <a:rPr lang="ja-JP" altLang="en-US" sz="3000" dirty="0">
                <a:solidFill>
                  <a:schemeClr val="tx1">
                    <a:lumMod val="75000"/>
                    <a:lumOff val="25000"/>
                  </a:schemeClr>
                </a:solidFill>
              </a:rPr>
              <a:t>施設系サービス、短期入所系サービス、居住系サービス</a:t>
            </a:r>
            <a:r>
              <a:rPr lang="en-US" altLang="ja-JP" sz="3000" dirty="0">
                <a:solidFill>
                  <a:schemeClr val="tx1">
                    <a:lumMod val="75000"/>
                    <a:lumOff val="25000"/>
                  </a:schemeClr>
                </a:solidFill>
              </a:rPr>
              <a:t>】</a:t>
            </a:r>
            <a:r>
              <a:rPr lang="ja-JP" altLang="en-US" sz="3000" dirty="0">
                <a:solidFill>
                  <a:schemeClr val="tx1">
                    <a:lumMod val="75000"/>
                    <a:lumOff val="25000"/>
                  </a:schemeClr>
                </a:solidFill>
              </a:rPr>
              <a:t>　</a:t>
            </a:r>
          </a:p>
          <a:p>
            <a:r>
              <a:rPr lang="ja-JP" altLang="en-US" sz="3000" dirty="0">
                <a:solidFill>
                  <a:schemeClr val="tx1">
                    <a:lumMod val="75000"/>
                    <a:lumOff val="25000"/>
                  </a:schemeClr>
                </a:solidFill>
              </a:rPr>
              <a:t>利用者の安全並びに介護サービスの質の確保及び職員の負担軽減に資する方策を検討するための委員会設置の義務付け</a:t>
            </a:r>
            <a:endParaRPr lang="en-US" altLang="ja-JP" sz="3000" dirty="0">
              <a:solidFill>
                <a:schemeClr val="tx1">
                  <a:lumMod val="75000"/>
                  <a:lumOff val="25000"/>
                </a:schemeClr>
              </a:solidFill>
            </a:endParaRPr>
          </a:p>
          <a:p>
            <a:endParaRPr lang="ja-JP" altLang="en-US" sz="3000" dirty="0">
              <a:solidFill>
                <a:schemeClr val="tx1">
                  <a:lumMod val="75000"/>
                  <a:lumOff val="25000"/>
                </a:schemeClr>
              </a:solidFill>
            </a:endParaRPr>
          </a:p>
          <a:p>
            <a:r>
              <a:rPr lang="ja-JP" altLang="en-US" sz="3000" dirty="0">
                <a:solidFill>
                  <a:schemeClr val="tx1">
                    <a:lumMod val="75000"/>
                    <a:lumOff val="25000"/>
                  </a:schemeClr>
                </a:solidFill>
              </a:rPr>
              <a:t>改正内容</a:t>
            </a:r>
          </a:p>
          <a:p>
            <a:r>
              <a:rPr lang="ja-JP" altLang="en-US" sz="3000" dirty="0">
                <a:solidFill>
                  <a:schemeClr val="tx1">
                    <a:lumMod val="75000"/>
                    <a:lumOff val="25000"/>
                  </a:schemeClr>
                </a:solidFill>
              </a:rPr>
              <a:t>介護現場の生産性の向上の取組を推進する観点から、利用者の安全並びに介護サービスの質の確保及び職員の負担軽減に資する方策を検討するための委員会の設置を義務付ける</a:t>
            </a:r>
          </a:p>
          <a:p>
            <a:r>
              <a:rPr lang="en-US" altLang="ja-JP" sz="3000" dirty="0">
                <a:solidFill>
                  <a:srgbClr val="00B0F0"/>
                </a:solidFill>
              </a:rPr>
              <a:t>※</a:t>
            </a:r>
            <a:r>
              <a:rPr lang="ja-JP" altLang="en-US" sz="3000" dirty="0">
                <a:solidFill>
                  <a:srgbClr val="00B0F0"/>
                </a:solidFill>
              </a:rPr>
              <a:t>令和</a:t>
            </a:r>
            <a:r>
              <a:rPr lang="en-US" altLang="ja-JP" sz="3000" dirty="0">
                <a:solidFill>
                  <a:srgbClr val="00B0F0"/>
                </a:solidFill>
              </a:rPr>
              <a:t>9</a:t>
            </a:r>
            <a:r>
              <a:rPr lang="ja-JP" altLang="en-US" sz="3000" dirty="0">
                <a:solidFill>
                  <a:srgbClr val="00B0F0"/>
                </a:solidFill>
              </a:rPr>
              <a:t>年</a:t>
            </a:r>
            <a:r>
              <a:rPr lang="en-US" altLang="ja-JP" sz="3000" dirty="0">
                <a:solidFill>
                  <a:srgbClr val="00B0F0"/>
                </a:solidFill>
              </a:rPr>
              <a:t>3</a:t>
            </a:r>
            <a:r>
              <a:rPr lang="ja-JP" altLang="en-US" sz="3000" dirty="0">
                <a:solidFill>
                  <a:srgbClr val="00B0F0"/>
                </a:solidFill>
              </a:rPr>
              <a:t>月</a:t>
            </a:r>
            <a:r>
              <a:rPr lang="en-US" altLang="ja-JP" sz="3000" dirty="0">
                <a:solidFill>
                  <a:srgbClr val="00B0F0"/>
                </a:solidFill>
              </a:rPr>
              <a:t>31</a:t>
            </a:r>
            <a:r>
              <a:rPr lang="ja-JP" altLang="en-US" sz="3000" dirty="0">
                <a:solidFill>
                  <a:srgbClr val="00B0F0"/>
                </a:solidFill>
              </a:rPr>
              <a:t>日までは努力義務</a:t>
            </a:r>
          </a:p>
        </p:txBody>
      </p:sp>
    </p:spTree>
    <p:extLst>
      <p:ext uri="{BB962C8B-B14F-4D97-AF65-F5344CB8AC3E}">
        <p14:creationId xmlns:p14="http://schemas.microsoft.com/office/powerpoint/2010/main" val="4117623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b="1" dirty="0"/>
              <a:t>③制度改正関係について</a:t>
            </a:r>
            <a:br>
              <a:rPr lang="en-US" altLang="ja-JP" b="1" dirty="0"/>
            </a:br>
            <a:r>
              <a:rPr lang="ja-JP" altLang="en-US" b="1" dirty="0"/>
              <a:t>１０）</a:t>
            </a:r>
            <a:r>
              <a:rPr kumimoji="1" lang="ja-JP" altLang="en-US" b="1" dirty="0"/>
              <a:t>介護サービス情報の公表について</a:t>
            </a:r>
          </a:p>
        </p:txBody>
      </p:sp>
      <p:sp>
        <p:nvSpPr>
          <p:cNvPr id="3" name="コンテンツ プレースホルダー 2"/>
          <p:cNvSpPr>
            <a:spLocks noGrp="1"/>
          </p:cNvSpPr>
          <p:nvPr>
            <p:ph idx="1"/>
          </p:nvPr>
        </p:nvSpPr>
        <p:spPr>
          <a:xfrm>
            <a:off x="745587" y="1856935"/>
            <a:ext cx="10986867" cy="4967975"/>
          </a:xfrm>
        </p:spPr>
        <p:txBody>
          <a:bodyPr>
            <a:normAutofit fontScale="85000" lnSpcReduction="20000"/>
          </a:bodyPr>
          <a:lstStyle/>
          <a:p>
            <a:r>
              <a:rPr kumimoji="1" lang="ja-JP" altLang="en-US" sz="2600" b="1" dirty="0"/>
              <a:t>介護保険法　介護サービス情報の報告及び公表</a:t>
            </a:r>
            <a:r>
              <a:rPr lang="ja-JP" altLang="en-US" sz="2600" b="1" dirty="0"/>
              <a:t>　</a:t>
            </a:r>
            <a:r>
              <a:rPr kumimoji="1" lang="ja-JP" altLang="en-US" sz="2600" b="1" dirty="0"/>
              <a:t>第</a:t>
            </a:r>
            <a:r>
              <a:rPr kumimoji="1" lang="en-US" altLang="ja-JP" sz="2600" b="1" dirty="0"/>
              <a:t>115</a:t>
            </a:r>
            <a:r>
              <a:rPr kumimoji="1" lang="ja-JP" altLang="en-US" sz="2600" b="1" dirty="0"/>
              <a:t>条の</a:t>
            </a:r>
            <a:r>
              <a:rPr kumimoji="1" lang="en-US" altLang="ja-JP" sz="2600" b="1" dirty="0"/>
              <a:t>35</a:t>
            </a:r>
            <a:r>
              <a:rPr kumimoji="1" lang="ja-JP" altLang="en-US" sz="2600" b="1" dirty="0"/>
              <a:t>　</a:t>
            </a:r>
            <a:endParaRPr kumimoji="1" lang="en-US" altLang="ja-JP" sz="2600" b="1" dirty="0"/>
          </a:p>
          <a:p>
            <a:r>
              <a:rPr lang="ja-JP" altLang="en-US" sz="2600" b="1" dirty="0"/>
              <a:t>介護サービス事業者は、（略）サービスの提供を開始しようとするときその他厚生労働省令で定めるときは、政令で定めるところにより、その提供するサービスに係る介護サービス情報（略）を当該介護サービスを提供する事業所又は施設の所在地を管轄する都道府県知事に報告しなければならない。</a:t>
            </a:r>
            <a:endParaRPr lang="en-US" altLang="ja-JP" sz="2600" b="1" dirty="0"/>
          </a:p>
          <a:p>
            <a:endParaRPr kumimoji="1" lang="en-US" altLang="ja-JP" sz="2600" b="1" dirty="0"/>
          </a:p>
          <a:p>
            <a:r>
              <a:rPr kumimoji="1" lang="ja-JP" altLang="en-US" sz="2600" b="1" dirty="0"/>
              <a:t>介護サービス事業者に対し、「介護サービス情報」の報告を義務付け</a:t>
            </a:r>
            <a:endParaRPr kumimoji="1" lang="en-US" altLang="ja-JP" sz="2600" b="1" dirty="0"/>
          </a:p>
          <a:p>
            <a:r>
              <a:rPr kumimoji="1" lang="ja-JP" altLang="en-US" sz="2600" b="1" dirty="0"/>
              <a:t>県ＨＰ「介護サービス情報報告システム」にログイン</a:t>
            </a:r>
            <a:endParaRPr kumimoji="1" lang="en-US" altLang="ja-JP" sz="2600" b="1" dirty="0"/>
          </a:p>
          <a:p>
            <a:r>
              <a:rPr lang="ja-JP" altLang="en-US" sz="2600" b="1" dirty="0"/>
              <a:t>自事業所・施設の介護サービス情報を登録</a:t>
            </a:r>
            <a:endParaRPr lang="en-US" altLang="ja-JP" sz="2600" b="1" dirty="0"/>
          </a:p>
          <a:p>
            <a:r>
              <a:rPr lang="ja-JP" altLang="en-US" sz="2600" b="1" dirty="0"/>
              <a:t>基本情報　法人情報、事業所所在地、従業者、サービス内容、利用料等</a:t>
            </a:r>
            <a:endParaRPr lang="en-US" altLang="ja-JP" sz="2600" b="1" dirty="0"/>
          </a:p>
          <a:p>
            <a:r>
              <a:rPr lang="ja-JP" altLang="en-US" sz="2600" b="1" dirty="0"/>
              <a:t>運営情報　サービスの質の確保への取組、相談・苦情への対応、事業運営・管理、安全・衛生管理の体制、外部機関との連携、従業者の研修</a:t>
            </a:r>
            <a:endParaRPr lang="en-US" altLang="ja-JP" sz="2600" b="1" dirty="0"/>
          </a:p>
          <a:p>
            <a:r>
              <a:rPr lang="ja-JP" altLang="en-US" sz="2600" b="1" dirty="0"/>
              <a:t>事業所の特色　</a:t>
            </a:r>
            <a:endParaRPr lang="en-US" altLang="ja-JP" sz="2600" b="1" dirty="0"/>
          </a:p>
          <a:p>
            <a:endParaRPr lang="en-US" altLang="ja-JP" dirty="0"/>
          </a:p>
          <a:p>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sz="1400" dirty="0"/>
          </a:p>
        </p:txBody>
      </p:sp>
      <p:sp>
        <p:nvSpPr>
          <p:cNvPr id="7" name="スライド番号プレースホルダー 6"/>
          <p:cNvSpPr>
            <a:spLocks noGrp="1"/>
          </p:cNvSpPr>
          <p:nvPr>
            <p:ph type="sldNum" sz="quarter" idx="12"/>
          </p:nvPr>
        </p:nvSpPr>
        <p:spPr/>
        <p:txBody>
          <a:bodyPr/>
          <a:lstStyle/>
          <a:p>
            <a:fld id="{F6483046-600A-4338-BAB2-32B44601B52B}" type="slidenum">
              <a:rPr kumimoji="1" lang="ja-JP" altLang="en-US" sz="2000" smtClean="0"/>
              <a:t>25</a:t>
            </a:fld>
            <a:endParaRPr kumimoji="1" lang="ja-JP" altLang="en-US" sz="2000" dirty="0"/>
          </a:p>
        </p:txBody>
      </p:sp>
      <p:pic>
        <p:nvPicPr>
          <p:cNvPr id="4" name="図 3"/>
          <p:cNvPicPr>
            <a:picLocks noChangeAspect="1"/>
          </p:cNvPicPr>
          <p:nvPr/>
        </p:nvPicPr>
        <p:blipFill>
          <a:blip r:embed="rId2"/>
          <a:stretch>
            <a:fillRect/>
          </a:stretch>
        </p:blipFill>
        <p:spPr>
          <a:xfrm>
            <a:off x="4728024" y="3161961"/>
            <a:ext cx="2060627" cy="397166"/>
          </a:xfrm>
          <a:prstGeom prst="rect">
            <a:avLst/>
          </a:prstGeom>
        </p:spPr>
      </p:pic>
    </p:spTree>
    <p:extLst>
      <p:ext uri="{BB962C8B-B14F-4D97-AF65-F5344CB8AC3E}">
        <p14:creationId xmlns:p14="http://schemas.microsoft.com/office/powerpoint/2010/main" val="3889610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41946" y="458956"/>
            <a:ext cx="10674010" cy="5940088"/>
          </a:xfrm>
          <a:prstGeom prst="rect">
            <a:avLst/>
          </a:prstGeom>
          <a:noFill/>
        </p:spPr>
        <p:txBody>
          <a:bodyPr wrap="square" rtlCol="0">
            <a:spAutoFit/>
          </a:bodyPr>
          <a:lstStyle/>
          <a:p>
            <a:r>
              <a:rPr kumimoji="1" lang="ja-JP" altLang="en-US" sz="2400" b="1" dirty="0">
                <a:solidFill>
                  <a:schemeClr val="tx1">
                    <a:lumMod val="75000"/>
                    <a:lumOff val="25000"/>
                  </a:schemeClr>
                </a:solidFill>
              </a:rPr>
              <a:t>★</a:t>
            </a:r>
            <a:r>
              <a:rPr kumimoji="1" lang="ja-JP" altLang="en-US" sz="2400" b="1" dirty="0">
                <a:solidFill>
                  <a:srgbClr val="00B0F0"/>
                </a:solidFill>
              </a:rPr>
              <a:t>令和７年４月１日以降、運営規定等の重要事項をウェブサイトにも掲載することが義務化</a:t>
            </a:r>
            <a:r>
              <a:rPr kumimoji="1" lang="ja-JP" altLang="en-US" sz="2400" b="1" dirty="0">
                <a:solidFill>
                  <a:schemeClr val="tx1">
                    <a:lumMod val="75000"/>
                    <a:lumOff val="25000"/>
                  </a:schemeClr>
                </a:solidFill>
              </a:rPr>
              <a:t>（法人のホームページ等または介護サービス情報公開システムへの掲載）</a:t>
            </a:r>
            <a:endParaRPr kumimoji="1" lang="en-US" altLang="ja-JP" sz="2400" b="1" dirty="0">
              <a:solidFill>
                <a:schemeClr val="tx1">
                  <a:lumMod val="75000"/>
                  <a:lumOff val="25000"/>
                </a:schemeClr>
              </a:solidFill>
            </a:endParaRPr>
          </a:p>
          <a:p>
            <a:endParaRPr kumimoji="1" lang="en-US" altLang="ja-JP" sz="2400" b="1" dirty="0">
              <a:solidFill>
                <a:schemeClr val="tx1">
                  <a:lumMod val="75000"/>
                  <a:lumOff val="25000"/>
                </a:schemeClr>
              </a:solidFill>
            </a:endParaRPr>
          </a:p>
          <a:p>
            <a:r>
              <a:rPr kumimoji="1" lang="ja-JP" altLang="en-US" sz="2400" b="1" dirty="0">
                <a:solidFill>
                  <a:srgbClr val="FF9933"/>
                </a:solidFill>
              </a:rPr>
              <a:t>■</a:t>
            </a:r>
            <a:r>
              <a:rPr kumimoji="1" lang="ja-JP" altLang="en-US" sz="2400" b="1" dirty="0">
                <a:solidFill>
                  <a:schemeClr val="tx1">
                    <a:lumMod val="75000"/>
                    <a:lumOff val="25000"/>
                  </a:schemeClr>
                </a:solidFill>
              </a:rPr>
              <a:t>参　　　考</a:t>
            </a:r>
            <a:r>
              <a:rPr kumimoji="1" lang="ja-JP" altLang="en-US" sz="2400" b="1" dirty="0">
                <a:solidFill>
                  <a:srgbClr val="FF9933"/>
                </a:solidFill>
              </a:rPr>
              <a:t>■</a:t>
            </a:r>
            <a:endParaRPr kumimoji="1" lang="en-US" altLang="ja-JP" sz="2400" b="1" dirty="0">
              <a:solidFill>
                <a:srgbClr val="FF9933"/>
              </a:solidFill>
            </a:endParaRPr>
          </a:p>
          <a:p>
            <a:r>
              <a:rPr kumimoji="1" lang="ja-JP" altLang="en-US" sz="2400" b="1" dirty="0">
                <a:solidFill>
                  <a:schemeClr val="tx1">
                    <a:lumMod val="75000"/>
                    <a:lumOff val="25000"/>
                  </a:schemeClr>
                </a:solidFill>
              </a:rPr>
              <a:t>介護サービス情報公表について</a:t>
            </a:r>
            <a:endParaRPr kumimoji="1" lang="en-US" altLang="ja-JP" sz="2400" b="1" dirty="0">
              <a:solidFill>
                <a:schemeClr val="tx1">
                  <a:lumMod val="75000"/>
                  <a:lumOff val="25000"/>
                </a:schemeClr>
              </a:solidFill>
            </a:endParaRPr>
          </a:p>
          <a:p>
            <a:endParaRPr kumimoji="1" lang="en-US" altLang="ja-JP" sz="2400" b="1" dirty="0">
              <a:solidFill>
                <a:schemeClr val="tx1">
                  <a:lumMod val="75000"/>
                  <a:lumOff val="25000"/>
                </a:schemeClr>
              </a:solidFill>
            </a:endParaRPr>
          </a:p>
          <a:p>
            <a:r>
              <a:rPr kumimoji="1" lang="en-US" altLang="ja-JP" sz="2400" b="1" dirty="0">
                <a:solidFill>
                  <a:schemeClr val="tx1">
                    <a:lumMod val="75000"/>
                    <a:lumOff val="25000"/>
                  </a:schemeClr>
                </a:solidFill>
              </a:rPr>
              <a:t>【</a:t>
            </a:r>
            <a:r>
              <a:rPr kumimoji="1" lang="ja-JP" altLang="en-US" sz="2400" b="1" dirty="0">
                <a:solidFill>
                  <a:schemeClr val="tx1">
                    <a:lumMod val="75000"/>
                    <a:lumOff val="25000"/>
                  </a:schemeClr>
                </a:solidFill>
              </a:rPr>
              <a:t>厚生労働省</a:t>
            </a:r>
            <a:r>
              <a:rPr kumimoji="1" lang="en-US" altLang="ja-JP" sz="2400" b="1" dirty="0">
                <a:solidFill>
                  <a:schemeClr val="tx1">
                    <a:lumMod val="75000"/>
                    <a:lumOff val="25000"/>
                  </a:schemeClr>
                </a:solidFill>
              </a:rPr>
              <a:t>HP】</a:t>
            </a:r>
            <a:r>
              <a:rPr kumimoji="1" lang="ja-JP" altLang="en-US" sz="2400" b="1" dirty="0">
                <a:solidFill>
                  <a:schemeClr val="tx1">
                    <a:lumMod val="75000"/>
                    <a:lumOff val="25000"/>
                  </a:schemeClr>
                </a:solidFill>
              </a:rPr>
              <a:t>介護サービス情報の公表制度</a:t>
            </a:r>
            <a:endParaRPr kumimoji="1" lang="en-US" altLang="ja-JP" sz="2400" b="1" dirty="0">
              <a:solidFill>
                <a:schemeClr val="tx1">
                  <a:lumMod val="75000"/>
                  <a:lumOff val="25000"/>
                </a:schemeClr>
              </a:solidFill>
            </a:endParaRPr>
          </a:p>
          <a:p>
            <a:r>
              <a:rPr kumimoji="1" lang="en-US" altLang="ja-JP" sz="2400" b="1" dirty="0">
                <a:solidFill>
                  <a:schemeClr val="tx1">
                    <a:lumMod val="75000"/>
                    <a:lumOff val="25000"/>
                  </a:schemeClr>
                </a:solidFill>
              </a:rPr>
              <a:t>h</a:t>
            </a:r>
            <a:r>
              <a:rPr kumimoji="1" lang="ja-JP" altLang="en-US" sz="2400" b="1" dirty="0">
                <a:solidFill>
                  <a:schemeClr val="tx1">
                    <a:lumMod val="75000"/>
                    <a:lumOff val="25000"/>
                  </a:schemeClr>
                </a:solidFill>
              </a:rPr>
              <a:t>ｔｔ</a:t>
            </a:r>
            <a:r>
              <a:rPr kumimoji="1" lang="en-US" altLang="ja-JP" sz="2400" b="1" dirty="0">
                <a:solidFill>
                  <a:schemeClr val="tx1">
                    <a:lumMod val="75000"/>
                    <a:lumOff val="25000"/>
                  </a:schemeClr>
                </a:solidFill>
              </a:rPr>
              <a:t>ps://</a:t>
            </a:r>
            <a:r>
              <a:rPr kumimoji="1" lang="ja-JP" altLang="en-US" sz="2400" b="1" dirty="0">
                <a:solidFill>
                  <a:schemeClr val="tx1">
                    <a:lumMod val="75000"/>
                    <a:lumOff val="25000"/>
                  </a:schemeClr>
                </a:solidFill>
              </a:rPr>
              <a:t>ｗｗｗ</a:t>
            </a:r>
            <a:r>
              <a:rPr kumimoji="1" lang="en-US" altLang="ja-JP" sz="2400" b="1" dirty="0">
                <a:solidFill>
                  <a:schemeClr val="tx1">
                    <a:lumMod val="75000"/>
                    <a:lumOff val="25000"/>
                  </a:schemeClr>
                </a:solidFill>
              </a:rPr>
              <a:t>.mhlw.go.jp/</a:t>
            </a:r>
            <a:r>
              <a:rPr kumimoji="1" lang="en-US" altLang="ja-JP" sz="2400" b="1" dirty="0" err="1">
                <a:solidFill>
                  <a:schemeClr val="tx1">
                    <a:lumMod val="75000"/>
                    <a:lumOff val="25000"/>
                  </a:schemeClr>
                </a:solidFill>
              </a:rPr>
              <a:t>stf</a:t>
            </a:r>
            <a:r>
              <a:rPr kumimoji="1" lang="en-US" altLang="ja-JP" sz="2400" b="1" dirty="0">
                <a:solidFill>
                  <a:schemeClr val="tx1">
                    <a:lumMod val="75000"/>
                    <a:lumOff val="25000"/>
                  </a:schemeClr>
                </a:solidFill>
              </a:rPr>
              <a:t>/kaigo-kouhyou.html</a:t>
            </a:r>
          </a:p>
          <a:p>
            <a:r>
              <a:rPr kumimoji="1" lang="en-US" altLang="ja-JP" sz="2400" b="1" dirty="0">
                <a:solidFill>
                  <a:schemeClr val="tx1">
                    <a:lumMod val="75000"/>
                    <a:lumOff val="25000"/>
                  </a:schemeClr>
                </a:solidFill>
              </a:rPr>
              <a:t>【</a:t>
            </a:r>
            <a:r>
              <a:rPr kumimoji="1" lang="ja-JP" altLang="en-US" sz="2400" b="1" dirty="0">
                <a:solidFill>
                  <a:schemeClr val="tx1">
                    <a:lumMod val="75000"/>
                    <a:lumOff val="25000"/>
                  </a:schemeClr>
                </a:solidFill>
              </a:rPr>
              <a:t>茨城県ＨＰ</a:t>
            </a:r>
            <a:r>
              <a:rPr kumimoji="1" lang="en-US" altLang="ja-JP" sz="2400" b="1" dirty="0">
                <a:solidFill>
                  <a:schemeClr val="tx1">
                    <a:lumMod val="75000"/>
                    <a:lumOff val="25000"/>
                  </a:schemeClr>
                </a:solidFill>
              </a:rPr>
              <a:t>】</a:t>
            </a:r>
            <a:r>
              <a:rPr kumimoji="1" lang="ja-JP" altLang="en-US" sz="2400" b="1" dirty="0">
                <a:solidFill>
                  <a:schemeClr val="tx1">
                    <a:lumMod val="75000"/>
                    <a:lumOff val="25000"/>
                  </a:schemeClr>
                </a:solidFill>
              </a:rPr>
              <a:t>介護サービス情報の公表制度</a:t>
            </a:r>
            <a:endParaRPr kumimoji="1" lang="en-US" altLang="ja-JP" sz="2400" b="1" dirty="0">
              <a:solidFill>
                <a:schemeClr val="tx1">
                  <a:lumMod val="75000"/>
                  <a:lumOff val="25000"/>
                </a:schemeClr>
              </a:solidFill>
            </a:endParaRPr>
          </a:p>
          <a:p>
            <a:r>
              <a:rPr kumimoji="1" lang="en-US" altLang="ja-JP" sz="2000" b="1" dirty="0">
                <a:solidFill>
                  <a:schemeClr val="tx1">
                    <a:lumMod val="75000"/>
                    <a:lumOff val="25000"/>
                  </a:schemeClr>
                </a:solidFill>
                <a:hlinkClick r:id="rId2"/>
              </a:rPr>
              <a:t>https://www.pref.ibaraki.jp/hokenfukushi/chofuku/jigyo/kaigo/joho/johonokohyo.html</a:t>
            </a:r>
            <a:endParaRPr kumimoji="1" lang="en-US" altLang="ja-JP" sz="2000" b="1" dirty="0">
              <a:solidFill>
                <a:schemeClr val="tx1">
                  <a:lumMod val="75000"/>
                  <a:lumOff val="25000"/>
                </a:schemeClr>
              </a:solidFill>
            </a:endParaRPr>
          </a:p>
          <a:p>
            <a:r>
              <a:rPr kumimoji="1" lang="en-US" altLang="ja-JP" sz="2400" b="1" dirty="0">
                <a:solidFill>
                  <a:schemeClr val="tx1">
                    <a:lumMod val="75000"/>
                    <a:lumOff val="25000"/>
                  </a:schemeClr>
                </a:solidFill>
              </a:rPr>
              <a:t>【</a:t>
            </a:r>
            <a:r>
              <a:rPr kumimoji="1" lang="ja-JP" altLang="en-US" sz="2400" b="1" dirty="0">
                <a:solidFill>
                  <a:schemeClr val="tx1">
                    <a:lumMod val="75000"/>
                    <a:lumOff val="25000"/>
                  </a:schemeClr>
                </a:solidFill>
              </a:rPr>
              <a:t>介護サービス情報報告システム</a:t>
            </a:r>
            <a:r>
              <a:rPr kumimoji="1" lang="en-US" altLang="ja-JP" sz="2400" b="1" dirty="0">
                <a:solidFill>
                  <a:schemeClr val="tx1">
                    <a:lumMod val="75000"/>
                    <a:lumOff val="25000"/>
                  </a:schemeClr>
                </a:solidFill>
              </a:rPr>
              <a:t>】</a:t>
            </a:r>
            <a:r>
              <a:rPr kumimoji="1" lang="ja-JP" altLang="en-US" sz="2400" b="1" dirty="0">
                <a:solidFill>
                  <a:schemeClr val="tx1">
                    <a:lumMod val="75000"/>
                    <a:lumOff val="25000"/>
                  </a:schemeClr>
                </a:solidFill>
              </a:rPr>
              <a:t>（事業所ログインページ）</a:t>
            </a:r>
            <a:endParaRPr kumimoji="1" lang="en-US" altLang="ja-JP" sz="2400" b="1" dirty="0">
              <a:solidFill>
                <a:schemeClr val="tx1">
                  <a:lumMod val="75000"/>
                  <a:lumOff val="25000"/>
                </a:schemeClr>
              </a:solidFill>
            </a:endParaRPr>
          </a:p>
          <a:p>
            <a:r>
              <a:rPr kumimoji="1" lang="en-US" altLang="ja-JP" sz="2400" b="1" dirty="0">
                <a:solidFill>
                  <a:schemeClr val="tx1">
                    <a:lumMod val="75000"/>
                    <a:lumOff val="25000"/>
                  </a:schemeClr>
                </a:solidFill>
                <a:hlinkClick r:id="rId3"/>
              </a:rPr>
              <a:t>https://www.kaigokensaku.mhlw.go.jp/houkoku/08/</a:t>
            </a:r>
            <a:endParaRPr kumimoji="1" lang="en-US" altLang="ja-JP" sz="2400" b="1" dirty="0">
              <a:solidFill>
                <a:schemeClr val="tx1">
                  <a:lumMod val="75000"/>
                  <a:lumOff val="25000"/>
                </a:schemeClr>
              </a:solidFill>
            </a:endParaRPr>
          </a:p>
          <a:p>
            <a:r>
              <a:rPr kumimoji="1" lang="en-US" altLang="ja-JP" sz="2400" b="1" dirty="0">
                <a:solidFill>
                  <a:schemeClr val="tx1">
                    <a:lumMod val="75000"/>
                    <a:lumOff val="25000"/>
                  </a:schemeClr>
                </a:solidFill>
              </a:rPr>
              <a:t>【</a:t>
            </a:r>
            <a:r>
              <a:rPr kumimoji="1" lang="ja-JP" altLang="en-US" sz="2400" b="1" dirty="0">
                <a:solidFill>
                  <a:schemeClr val="tx1">
                    <a:lumMod val="75000"/>
                    <a:lumOff val="25000"/>
                  </a:schemeClr>
                </a:solidFill>
              </a:rPr>
              <a:t>介護サービス情報の公表システム</a:t>
            </a:r>
            <a:r>
              <a:rPr kumimoji="1" lang="en-US" altLang="ja-JP" sz="2400" b="1" dirty="0">
                <a:solidFill>
                  <a:schemeClr val="tx1">
                    <a:lumMod val="75000"/>
                    <a:lumOff val="25000"/>
                  </a:schemeClr>
                </a:solidFill>
              </a:rPr>
              <a:t>】</a:t>
            </a:r>
            <a:r>
              <a:rPr kumimoji="1" lang="ja-JP" altLang="en-US" sz="2400" b="1" dirty="0">
                <a:solidFill>
                  <a:schemeClr val="tx1">
                    <a:lumMod val="75000"/>
                    <a:lumOff val="25000"/>
                  </a:schemeClr>
                </a:solidFill>
              </a:rPr>
              <a:t>（情報閲覧ページ）</a:t>
            </a:r>
            <a:r>
              <a:rPr kumimoji="1" lang="en-US" altLang="ja-JP" sz="2400" b="1" dirty="0">
                <a:solidFill>
                  <a:schemeClr val="tx1">
                    <a:lumMod val="75000"/>
                    <a:lumOff val="25000"/>
                  </a:schemeClr>
                </a:solidFill>
              </a:rPr>
              <a:t>https://www.kaigokensaku.mhlw.go.jp/</a:t>
            </a:r>
          </a:p>
          <a:p>
            <a:endParaRPr kumimoji="1" lang="en-US" altLang="ja-JP" sz="2400" b="1" dirty="0">
              <a:solidFill>
                <a:schemeClr val="tx1">
                  <a:lumMod val="75000"/>
                  <a:lumOff val="25000"/>
                </a:schemeClr>
              </a:solidFill>
            </a:endParaRPr>
          </a:p>
        </p:txBody>
      </p:sp>
      <p:sp>
        <p:nvSpPr>
          <p:cNvPr id="5" name="スライド番号プレースホルダー 4"/>
          <p:cNvSpPr>
            <a:spLocks noGrp="1"/>
          </p:cNvSpPr>
          <p:nvPr>
            <p:ph type="sldNum" sz="quarter" idx="12"/>
          </p:nvPr>
        </p:nvSpPr>
        <p:spPr/>
        <p:txBody>
          <a:bodyPr/>
          <a:lstStyle/>
          <a:p>
            <a:fld id="{F6483046-600A-4338-BAB2-32B44601B52B}" type="slidenum">
              <a:rPr kumimoji="1" lang="ja-JP" altLang="en-US" sz="2000" smtClean="0"/>
              <a:t>26</a:t>
            </a:fld>
            <a:endParaRPr kumimoji="1" lang="ja-JP" altLang="en-US" sz="2000" dirty="0"/>
          </a:p>
        </p:txBody>
      </p:sp>
    </p:spTree>
    <p:extLst>
      <p:ext uri="{BB962C8B-B14F-4D97-AF65-F5344CB8AC3E}">
        <p14:creationId xmlns:p14="http://schemas.microsoft.com/office/powerpoint/2010/main" val="404575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4"/>
            <a:ext cx="10058400" cy="1310376"/>
          </a:xfrm>
        </p:spPr>
        <p:txBody>
          <a:bodyPr>
            <a:normAutofit fontScale="90000"/>
          </a:bodyPr>
          <a:lstStyle/>
          <a:p>
            <a:r>
              <a:rPr lang="ja-JP" altLang="en-US" b="1" dirty="0"/>
              <a:t>④変更届等及び介護給付費算定に係る</a:t>
            </a:r>
            <a:br>
              <a:rPr lang="en-US" altLang="ja-JP" b="1" dirty="0"/>
            </a:br>
            <a:r>
              <a:rPr lang="ja-JP" altLang="en-US" b="1" dirty="0"/>
              <a:t>　 体制等（加算）届の手続きについて</a:t>
            </a:r>
            <a:endParaRPr kumimoji="1" lang="ja-JP" altLang="en-US" b="1" dirty="0"/>
          </a:p>
        </p:txBody>
      </p:sp>
      <p:sp>
        <p:nvSpPr>
          <p:cNvPr id="3" name="コンテンツ プレースホルダー 2"/>
          <p:cNvSpPr>
            <a:spLocks noGrp="1"/>
          </p:cNvSpPr>
          <p:nvPr>
            <p:ph idx="1"/>
          </p:nvPr>
        </p:nvSpPr>
        <p:spPr>
          <a:xfrm>
            <a:off x="463639" y="1845733"/>
            <a:ext cx="11281893" cy="4387641"/>
          </a:xfrm>
        </p:spPr>
        <p:txBody>
          <a:bodyPr>
            <a:normAutofit fontScale="85000" lnSpcReduction="10000"/>
          </a:bodyPr>
          <a:lstStyle/>
          <a:p>
            <a:r>
              <a:rPr lang="ja-JP" altLang="en-US" sz="2100" b="1" u="sng" dirty="0">
                <a:effectLst>
                  <a:outerShdw blurRad="38100" dist="38100" dir="2700000" algn="tl">
                    <a:srgbClr val="000000">
                      <a:alpha val="43137"/>
                    </a:srgbClr>
                  </a:outerShdw>
                </a:effectLst>
              </a:rPr>
              <a:t>○　指定（許可）更新手続きについて</a:t>
            </a:r>
            <a:r>
              <a:rPr lang="ja-JP" altLang="en-US" b="1" u="sng" dirty="0">
                <a:effectLst>
                  <a:outerShdw blurRad="38100" dist="38100" dir="2700000" algn="tl">
                    <a:srgbClr val="000000">
                      <a:alpha val="43137"/>
                    </a:srgbClr>
                  </a:outerShdw>
                </a:effectLst>
              </a:rPr>
              <a:t>　</a:t>
            </a:r>
          </a:p>
          <a:p>
            <a:r>
              <a:rPr lang="ja-JP" altLang="en-US" dirty="0"/>
              <a:t>　介護保険事業者の指定（許可）は，</a:t>
            </a:r>
            <a:r>
              <a:rPr lang="ja-JP" altLang="en-US" dirty="0">
                <a:solidFill>
                  <a:srgbClr val="00B0F0"/>
                </a:solidFill>
              </a:rPr>
              <a:t>６年ごとに</a:t>
            </a:r>
            <a:r>
              <a:rPr lang="ja-JP" altLang="en-US" dirty="0"/>
              <a:t>更新を受けなければなりません。指定有効期限日を把握し，添付書類一覧で必要な書類を確認の上，「指定更新の申請に係るチェックリスト」と共に提出してください。指定有効期限の約１ヶ月前までに，指定（許可）更新手続きを行ってください。</a:t>
            </a:r>
          </a:p>
          <a:p>
            <a:r>
              <a:rPr lang="ja-JP" altLang="en-US" sz="2100" b="1" u="sng" dirty="0">
                <a:effectLst>
                  <a:outerShdw blurRad="38100" dist="38100" dir="2700000" algn="tl">
                    <a:srgbClr val="000000">
                      <a:alpha val="43137"/>
                    </a:srgbClr>
                  </a:outerShdw>
                </a:effectLst>
              </a:rPr>
              <a:t>○　市への変更届出等関係の手続きについて</a:t>
            </a:r>
          </a:p>
          <a:p>
            <a:r>
              <a:rPr lang="ja-JP" altLang="en-US" dirty="0"/>
              <a:t>市から指定を受けた介護サービス事業者は，介護保険法の規定により当該指定に係る事業所の名称及び所在地その他厚生労働省令で定める事項に変更があったとき，また，事業を休廃止，再開するときは，その旨を市に届出することが必要です。</a:t>
            </a:r>
          </a:p>
          <a:p>
            <a:r>
              <a:rPr lang="ja-JP" altLang="en-US" sz="2100" b="1" u="sng" dirty="0">
                <a:effectLst>
                  <a:outerShdw blurRad="38100" dist="38100" dir="2700000" algn="tl">
                    <a:srgbClr val="000000">
                      <a:alpha val="43137"/>
                    </a:srgbClr>
                  </a:outerShdw>
                </a:effectLst>
              </a:rPr>
              <a:t>１　変更届について</a:t>
            </a:r>
            <a:r>
              <a:rPr lang="ja-JP" altLang="en-US" b="1" dirty="0"/>
              <a:t>　</a:t>
            </a:r>
            <a:endParaRPr lang="en-US" altLang="ja-JP" b="1" dirty="0"/>
          </a:p>
          <a:p>
            <a:r>
              <a:rPr lang="ja-JP" altLang="en-US" dirty="0"/>
              <a:t>指定を受けた内容に変更があった場合は，</a:t>
            </a:r>
            <a:r>
              <a:rPr lang="ja-JP" altLang="en-US" dirty="0">
                <a:solidFill>
                  <a:srgbClr val="00B0F0"/>
                </a:solidFill>
              </a:rPr>
              <a:t>変更のあった日から１０日以内</a:t>
            </a:r>
            <a:r>
              <a:rPr lang="ja-JP" altLang="en-US" dirty="0"/>
              <a:t>に，「変更届出書」と各種サービスの「付表」及び変更内容に関する添付資料を市に提出する必要があります。</a:t>
            </a:r>
          </a:p>
          <a:p>
            <a:r>
              <a:rPr lang="ja-JP" altLang="en-US" dirty="0"/>
              <a:t>管理者及び資格が必要な職種の人員の変更は，その都度，変更届の提出が必要で，人員基準欠如になると介護報酬が　　７０％に減額される場合があり，かつ，人員基準欠如が継続した場合は，指定が取り消される場合があります。</a:t>
            </a:r>
          </a:p>
          <a:p>
            <a:r>
              <a:rPr lang="ja-JP" altLang="en-US" dirty="0"/>
              <a:t>また，事業者の都合によらない制度改正によって運営規程を変更する場合は，変更届の提出を不要とする場合があります。（改正等に係る事項の追加・変更など）</a:t>
            </a:r>
          </a:p>
          <a:p>
            <a:endParaRPr lang="ja-JP" altLang="en-US" dirty="0"/>
          </a:p>
          <a:p>
            <a:endParaRPr lang="ja-JP" altLang="en-US" dirty="0"/>
          </a:p>
          <a:p>
            <a:endParaRPr lang="ja-JP" altLang="en-US" dirty="0"/>
          </a:p>
          <a:p>
            <a:endParaRPr lang="ja-JP" altLang="en-US" dirty="0"/>
          </a:p>
          <a:p>
            <a:endParaRPr kumimoji="1" lang="ja-JP" altLang="en-US" dirty="0"/>
          </a:p>
        </p:txBody>
      </p:sp>
      <p:sp>
        <p:nvSpPr>
          <p:cNvPr id="6" name="スライド番号プレースホルダー 5"/>
          <p:cNvSpPr>
            <a:spLocks noGrp="1"/>
          </p:cNvSpPr>
          <p:nvPr>
            <p:ph type="sldNum" sz="quarter" idx="12"/>
          </p:nvPr>
        </p:nvSpPr>
        <p:spPr/>
        <p:txBody>
          <a:bodyPr/>
          <a:lstStyle/>
          <a:p>
            <a:fld id="{F6483046-600A-4338-BAB2-32B44601B52B}" type="slidenum">
              <a:rPr kumimoji="1" lang="ja-JP" altLang="en-US" sz="2000" smtClean="0"/>
              <a:t>27</a:t>
            </a:fld>
            <a:endParaRPr kumimoji="1" lang="ja-JP" altLang="en-US" sz="2000" dirty="0"/>
          </a:p>
        </p:txBody>
      </p:sp>
    </p:spTree>
    <p:extLst>
      <p:ext uri="{BB962C8B-B14F-4D97-AF65-F5344CB8AC3E}">
        <p14:creationId xmlns:p14="http://schemas.microsoft.com/office/powerpoint/2010/main" val="179965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89397" y="669700"/>
            <a:ext cx="11243257" cy="5909310"/>
          </a:xfrm>
          <a:prstGeom prst="rect">
            <a:avLst/>
          </a:prstGeom>
          <a:noFill/>
        </p:spPr>
        <p:txBody>
          <a:bodyPr wrap="square" rtlCol="0">
            <a:spAutoFit/>
          </a:bodyPr>
          <a:lstStyle/>
          <a:p>
            <a:r>
              <a:rPr kumimoji="1" lang="ja-JP" altLang="en-US" b="1" u="sng" dirty="0">
                <a:effectLst>
                  <a:outerShdw blurRad="38100" dist="38100" dir="2700000" algn="tl">
                    <a:srgbClr val="000000">
                      <a:alpha val="43137"/>
                    </a:srgbClr>
                  </a:outerShdw>
                </a:effectLst>
              </a:rPr>
              <a:t>２　廃止・休止届について</a:t>
            </a:r>
          </a:p>
          <a:p>
            <a:r>
              <a:rPr kumimoji="1" lang="ja-JP" altLang="en-US" dirty="0"/>
              <a:t>事業を休止または廃止する場合は，廃止または休止の日の１月前までに「休廃止する理由」及び「現にサービスを受けていた者に対する措置」を記載した「廃止・休止届出書」を市に届出することが必要です。</a:t>
            </a:r>
          </a:p>
          <a:p>
            <a:r>
              <a:rPr kumimoji="1" lang="ja-JP" altLang="en-US" dirty="0"/>
              <a:t>なお，</a:t>
            </a:r>
            <a:r>
              <a:rPr kumimoji="1" lang="ja-JP" altLang="en-US" dirty="0">
                <a:solidFill>
                  <a:srgbClr val="00B0F0"/>
                </a:solidFill>
              </a:rPr>
              <a:t>休止期間は原則１年間</a:t>
            </a:r>
            <a:r>
              <a:rPr kumimoji="1" lang="ja-JP" altLang="en-US" dirty="0"/>
              <a:t>までとし，これを超える場合は事業の廃止を指導します。また，休止中の事業所は，指定（有効期間６年間）の更新ができません。</a:t>
            </a:r>
          </a:p>
          <a:p>
            <a:endParaRPr kumimoji="1" lang="ja-JP" altLang="en-US" dirty="0"/>
          </a:p>
          <a:p>
            <a:r>
              <a:rPr kumimoji="1" lang="ja-JP" altLang="en-US" b="1" u="sng" dirty="0">
                <a:effectLst>
                  <a:outerShdw blurRad="38100" dist="38100" dir="2700000" algn="tl">
                    <a:srgbClr val="000000">
                      <a:alpha val="43137"/>
                    </a:srgbClr>
                  </a:outerShdw>
                </a:effectLst>
              </a:rPr>
              <a:t>３　再開届について</a:t>
            </a:r>
          </a:p>
          <a:p>
            <a:r>
              <a:rPr kumimoji="1" lang="ja-JP" altLang="en-US" dirty="0"/>
              <a:t>休止していた事業を再開しようとするときは，「再開届出書」を再開した日から</a:t>
            </a:r>
            <a:r>
              <a:rPr kumimoji="1" lang="ja-JP" altLang="en-US" dirty="0">
                <a:solidFill>
                  <a:srgbClr val="00B0F0"/>
                </a:solidFill>
              </a:rPr>
              <a:t>１０日以内</a:t>
            </a:r>
            <a:r>
              <a:rPr kumimoji="1" lang="ja-JP" altLang="en-US" dirty="0"/>
              <a:t>に市に届出することが必要です。</a:t>
            </a:r>
          </a:p>
          <a:p>
            <a:r>
              <a:rPr kumimoji="1" lang="ja-JP" altLang="en-US" dirty="0"/>
              <a:t>事業再開にあたり新規指定申請に準じた審査を行います。特に人員基準を確認するため「従</a:t>
            </a:r>
          </a:p>
          <a:p>
            <a:r>
              <a:rPr kumimoji="1" lang="ja-JP" altLang="en-US" dirty="0"/>
              <a:t>業者の勤務の体制及び勤務形態に関する書類」を提出することが必要です。（指定基準に適合するか疑問のあるときは，再開前に人員基準等の確認を行ってください。）</a:t>
            </a:r>
          </a:p>
          <a:p>
            <a:endParaRPr kumimoji="1" lang="ja-JP" altLang="en-US" dirty="0"/>
          </a:p>
          <a:p>
            <a:r>
              <a:rPr kumimoji="1" lang="ja-JP" altLang="en-US" dirty="0"/>
              <a:t>○　変更届出書等及び付表については，市の（介護保険）ホームページからダウンロードできます。</a:t>
            </a:r>
            <a:endParaRPr kumimoji="1" lang="en-US" altLang="ja-JP" dirty="0"/>
          </a:p>
          <a:p>
            <a:endParaRPr kumimoji="1" lang="en-US" altLang="ja-JP" dirty="0"/>
          </a:p>
          <a:p>
            <a:r>
              <a:rPr kumimoji="1" lang="en-US" altLang="ja-JP" dirty="0"/>
              <a:t>※</a:t>
            </a:r>
            <a:r>
              <a:rPr kumimoji="1" lang="ja-JP" altLang="en-US" dirty="0"/>
              <a:t>　変更届等を適切に届出せず，人員基準違反や加算要件を満たしていないにもかかわらず，介護報酬を請求することは不正請求となります。</a:t>
            </a:r>
          </a:p>
          <a:p>
            <a:endParaRPr kumimoji="1" lang="en-US" altLang="ja-JP" dirty="0"/>
          </a:p>
          <a:p>
            <a:endParaRPr kumimoji="1" lang="en-US" altLang="ja-JP" dirty="0"/>
          </a:p>
          <a:p>
            <a:endParaRPr kumimoji="1" lang="en-US" altLang="ja-JP" dirty="0"/>
          </a:p>
          <a:p>
            <a:endParaRPr kumimoji="1" lang="ja-JP" altLang="en-US" dirty="0"/>
          </a:p>
        </p:txBody>
      </p:sp>
      <p:sp>
        <p:nvSpPr>
          <p:cNvPr id="2" name="スライド番号プレースホルダー 1"/>
          <p:cNvSpPr>
            <a:spLocks noGrp="1"/>
          </p:cNvSpPr>
          <p:nvPr>
            <p:ph type="sldNum" sz="quarter" idx="12"/>
          </p:nvPr>
        </p:nvSpPr>
        <p:spPr/>
        <p:txBody>
          <a:bodyPr/>
          <a:lstStyle/>
          <a:p>
            <a:fld id="{F6483046-600A-4338-BAB2-32B44601B52B}" type="slidenum">
              <a:rPr kumimoji="1" lang="ja-JP" altLang="en-US" sz="2000" smtClean="0"/>
              <a:t>28</a:t>
            </a:fld>
            <a:endParaRPr kumimoji="1" lang="ja-JP" altLang="en-US" sz="2000" dirty="0"/>
          </a:p>
        </p:txBody>
      </p:sp>
    </p:spTree>
    <p:extLst>
      <p:ext uri="{BB962C8B-B14F-4D97-AF65-F5344CB8AC3E}">
        <p14:creationId xmlns:p14="http://schemas.microsoft.com/office/powerpoint/2010/main" val="1574120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5400" b="1" dirty="0"/>
              <a:t>⑤</a:t>
            </a:r>
            <a:r>
              <a:rPr kumimoji="1" lang="ja-JP" altLang="en-US" sz="5400" b="1" dirty="0"/>
              <a:t>　処遇改善加算について</a:t>
            </a:r>
          </a:p>
        </p:txBody>
      </p:sp>
      <p:sp>
        <p:nvSpPr>
          <p:cNvPr id="15" name="コンテンツ プレースホルダー 14"/>
          <p:cNvSpPr>
            <a:spLocks noGrp="1"/>
          </p:cNvSpPr>
          <p:nvPr>
            <p:ph idx="1"/>
          </p:nvPr>
        </p:nvSpPr>
        <p:spPr/>
        <p:txBody>
          <a:bodyPr>
            <a:normAutofit/>
          </a:bodyPr>
          <a:lstStyle/>
          <a:p>
            <a:r>
              <a:rPr lang="ja-JP" altLang="en-US" sz="3200" dirty="0"/>
              <a:t>令和６年度介護報酬改定により、令和６年６月に３加算あったものが一本化されました。</a:t>
            </a:r>
            <a:endParaRPr lang="en-US" altLang="ja-JP" sz="3200" dirty="0"/>
          </a:p>
          <a:p>
            <a:r>
              <a:rPr lang="ja-JP" altLang="en-US" sz="3200" dirty="0"/>
              <a:t>令和６年度中は経過措置により、旧３加算からの移行区分として加算</a:t>
            </a:r>
            <a:r>
              <a:rPr lang="en-US" altLang="ja-JP" sz="3200" dirty="0"/>
              <a:t>Ⅰ</a:t>
            </a:r>
            <a:r>
              <a:rPr lang="ja-JP" altLang="en-US" sz="3200" dirty="0"/>
              <a:t>～</a:t>
            </a:r>
            <a:r>
              <a:rPr lang="en-US" altLang="ja-JP" sz="3200" dirty="0"/>
              <a:t>Ⅴ</a:t>
            </a:r>
            <a:r>
              <a:rPr lang="ja-JP" altLang="en-US" sz="3200" dirty="0"/>
              <a:t>の加算区分がありましたが、令和７年度から加算区分</a:t>
            </a:r>
            <a:r>
              <a:rPr lang="en-US" altLang="ja-JP" sz="3200" dirty="0"/>
              <a:t>Ⅴ</a:t>
            </a:r>
            <a:r>
              <a:rPr lang="ja-JP" altLang="en-US" sz="3200" dirty="0"/>
              <a:t>が廃止され、加算</a:t>
            </a:r>
            <a:r>
              <a:rPr lang="en-US" altLang="ja-JP" sz="3200" dirty="0"/>
              <a:t>Ⅰ</a:t>
            </a:r>
            <a:r>
              <a:rPr lang="ja-JP" altLang="en-US" sz="3200" dirty="0"/>
              <a:t>～</a:t>
            </a:r>
            <a:r>
              <a:rPr lang="en-US" altLang="ja-JP" sz="3200" dirty="0"/>
              <a:t>Ⅳ</a:t>
            </a:r>
            <a:r>
              <a:rPr lang="ja-JP" altLang="en-US" sz="3200" dirty="0"/>
              <a:t>の４区分となりました。</a:t>
            </a:r>
          </a:p>
          <a:p>
            <a:r>
              <a:rPr lang="ja-JP" altLang="en-US" sz="3200" dirty="0"/>
              <a:t>それぞれ月額賃金改善要件、キャリアパス要件、職場環境用要件等を満たすことで加算を取得することができます。</a:t>
            </a:r>
            <a:endParaRPr kumimoji="1" lang="ja-JP" altLang="en-US" sz="3200" dirty="0"/>
          </a:p>
        </p:txBody>
      </p:sp>
      <p:sp>
        <p:nvSpPr>
          <p:cNvPr id="5" name="スライド番号プレースホルダー 4"/>
          <p:cNvSpPr>
            <a:spLocks noGrp="1"/>
          </p:cNvSpPr>
          <p:nvPr>
            <p:ph type="sldNum" sz="quarter" idx="12"/>
          </p:nvPr>
        </p:nvSpPr>
        <p:spPr/>
        <p:txBody>
          <a:bodyPr/>
          <a:lstStyle/>
          <a:p>
            <a:fld id="{F6483046-600A-4338-BAB2-32B44601B52B}" type="slidenum">
              <a:rPr kumimoji="1" lang="ja-JP" altLang="en-US" sz="2000" smtClean="0"/>
              <a:t>29</a:t>
            </a:fld>
            <a:endParaRPr kumimoji="1" lang="ja-JP" altLang="en-US" sz="2000" dirty="0"/>
          </a:p>
        </p:txBody>
      </p:sp>
    </p:spTree>
    <p:extLst>
      <p:ext uri="{BB962C8B-B14F-4D97-AF65-F5344CB8AC3E}">
        <p14:creationId xmlns:p14="http://schemas.microsoft.com/office/powerpoint/2010/main" val="2971024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①</a:t>
            </a:r>
            <a:r>
              <a:rPr kumimoji="1" lang="ja-JP" altLang="en-US" dirty="0"/>
              <a:t>新型コロナウィルス感染対策関係に　</a:t>
            </a:r>
            <a:br>
              <a:rPr kumimoji="1" lang="en-US" altLang="ja-JP" dirty="0"/>
            </a:br>
            <a:r>
              <a:rPr lang="ja-JP" altLang="en-US" dirty="0"/>
              <a:t>　 </a:t>
            </a:r>
            <a:r>
              <a:rPr kumimoji="1" lang="ja-JP" altLang="en-US" dirty="0"/>
              <a:t>ついて</a:t>
            </a:r>
          </a:p>
        </p:txBody>
      </p:sp>
      <p:sp>
        <p:nvSpPr>
          <p:cNvPr id="3" name="コンテンツ プレースホルダー 2"/>
          <p:cNvSpPr>
            <a:spLocks noGrp="1"/>
          </p:cNvSpPr>
          <p:nvPr>
            <p:ph idx="1"/>
          </p:nvPr>
        </p:nvSpPr>
        <p:spPr>
          <a:solidFill>
            <a:schemeClr val="accent1">
              <a:lumMod val="60000"/>
              <a:lumOff val="40000"/>
            </a:schemeClr>
          </a:solidFill>
        </p:spPr>
        <p:txBody>
          <a:bodyPr>
            <a:normAutofit fontScale="92500" lnSpcReduction="10000"/>
          </a:bodyPr>
          <a:lstStyle/>
          <a:p>
            <a:r>
              <a:rPr lang="ja-JP" altLang="en-US" sz="2800" b="1" dirty="0"/>
              <a:t>５類移行に伴って新型コロナウィルス対策のみを理由とした手続きは</a:t>
            </a:r>
            <a:endParaRPr lang="en-US" altLang="ja-JP" sz="2800" b="1" dirty="0"/>
          </a:p>
          <a:p>
            <a:r>
              <a:rPr lang="ja-JP" altLang="en-US" sz="2800" b="1" dirty="0"/>
              <a:t>廃止となりました</a:t>
            </a:r>
            <a:endParaRPr lang="en-US" altLang="ja-JP" sz="2800" b="1" dirty="0"/>
          </a:p>
          <a:p>
            <a:r>
              <a:rPr kumimoji="1" lang="ja-JP" altLang="en-US" sz="2800" b="1" u="sng" dirty="0"/>
              <a:t>１）事故報告について</a:t>
            </a:r>
            <a:endParaRPr kumimoji="1" lang="en-US" altLang="ja-JP" sz="2800" b="1" u="sng" dirty="0"/>
          </a:p>
          <a:p>
            <a:r>
              <a:rPr lang="ja-JP" altLang="en-US" sz="2800" b="1" dirty="0"/>
              <a:t>　　新型コロナウィルスに感染したことでの報告は不要とします</a:t>
            </a:r>
            <a:endParaRPr lang="en-US" altLang="ja-JP" sz="2800" b="1" dirty="0"/>
          </a:p>
          <a:p>
            <a:r>
              <a:rPr kumimoji="1" lang="ja-JP" altLang="en-US" sz="2800" b="1" dirty="0"/>
              <a:t>　　県の取扱いに準じて提出してください</a:t>
            </a:r>
            <a:endParaRPr kumimoji="1" lang="en-US" altLang="ja-JP" sz="2800" b="1" dirty="0"/>
          </a:p>
          <a:p>
            <a:r>
              <a:rPr lang="ja-JP" altLang="en-US" sz="2800" b="1" u="sng" dirty="0"/>
              <a:t>２）地域密着型介護サービス事業所の運営推進会議の開催について</a:t>
            </a:r>
            <a:endParaRPr lang="en-US" altLang="ja-JP" sz="2800" b="1" u="sng" dirty="0"/>
          </a:p>
          <a:p>
            <a:r>
              <a:rPr kumimoji="1" lang="ja-JP" altLang="en-US" sz="2800" b="1" dirty="0"/>
              <a:t>　　書面での開催は認めません</a:t>
            </a:r>
            <a:endParaRPr kumimoji="1" lang="en-US" altLang="ja-JP" sz="2800" b="1" dirty="0"/>
          </a:p>
          <a:p>
            <a:r>
              <a:rPr lang="ja-JP" altLang="en-US" sz="2800" b="1" dirty="0"/>
              <a:t>　　対面で開催してください</a:t>
            </a:r>
            <a:r>
              <a:rPr kumimoji="1" lang="ja-JP" altLang="en-US" sz="2800" b="1" dirty="0"/>
              <a:t>　　</a:t>
            </a:r>
            <a:endParaRPr kumimoji="1" lang="en-US" altLang="ja-JP" sz="2800" b="1" dirty="0"/>
          </a:p>
          <a:p>
            <a:endParaRPr kumimoji="1" lang="en-US" altLang="ja-JP" dirty="0"/>
          </a:p>
          <a:p>
            <a:endParaRPr kumimoji="1" lang="ja-JP" altLang="en-US" dirty="0"/>
          </a:p>
        </p:txBody>
      </p:sp>
      <p:sp>
        <p:nvSpPr>
          <p:cNvPr id="6" name="スライド番号プレースホルダー 5"/>
          <p:cNvSpPr>
            <a:spLocks noGrp="1"/>
          </p:cNvSpPr>
          <p:nvPr>
            <p:ph type="sldNum" sz="quarter" idx="12"/>
          </p:nvPr>
        </p:nvSpPr>
        <p:spPr/>
        <p:txBody>
          <a:bodyPr/>
          <a:lstStyle/>
          <a:p>
            <a:fld id="{F6483046-600A-4338-BAB2-32B44601B52B}" type="slidenum">
              <a:rPr kumimoji="1" lang="ja-JP" altLang="en-US" sz="2000" smtClean="0"/>
              <a:t>3</a:t>
            </a:fld>
            <a:endParaRPr kumimoji="1" lang="ja-JP" altLang="en-US" sz="2000" dirty="0"/>
          </a:p>
        </p:txBody>
      </p:sp>
    </p:spTree>
    <p:extLst>
      <p:ext uri="{BB962C8B-B14F-4D97-AF65-F5344CB8AC3E}">
        <p14:creationId xmlns:p14="http://schemas.microsoft.com/office/powerpoint/2010/main" val="816560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71207DCD-7E47-809A-B1C6-D4FB4AE66A5F}"/>
              </a:ext>
            </a:extLst>
          </p:cNvPr>
          <p:cNvSpPr>
            <a:spLocks noGrp="1"/>
          </p:cNvSpPr>
          <p:nvPr>
            <p:ph type="sldNum" sz="quarter" idx="12"/>
          </p:nvPr>
        </p:nvSpPr>
        <p:spPr/>
        <p:txBody>
          <a:bodyPr/>
          <a:lstStyle/>
          <a:p>
            <a:fld id="{F6483046-600A-4338-BAB2-32B44601B52B}" type="slidenum">
              <a:rPr kumimoji="1" lang="ja-JP" altLang="en-US" smtClean="0"/>
              <a:t>30</a:t>
            </a:fld>
            <a:endParaRPr kumimoji="1" lang="ja-JP" altLang="en-US"/>
          </a:p>
        </p:txBody>
      </p:sp>
      <p:pic>
        <p:nvPicPr>
          <p:cNvPr id="5" name="図 4">
            <a:extLst>
              <a:ext uri="{FF2B5EF4-FFF2-40B4-BE49-F238E27FC236}">
                <a16:creationId xmlns:a16="http://schemas.microsoft.com/office/drawing/2014/main" id="{387C6569-3C8D-120B-4E9E-CFBB2D034C28}"/>
              </a:ext>
            </a:extLst>
          </p:cNvPr>
          <p:cNvPicPr>
            <a:picLocks noChangeAspect="1"/>
          </p:cNvPicPr>
          <p:nvPr/>
        </p:nvPicPr>
        <p:blipFill>
          <a:blip r:embed="rId2"/>
          <a:stretch>
            <a:fillRect/>
          </a:stretch>
        </p:blipFill>
        <p:spPr>
          <a:xfrm>
            <a:off x="1980625" y="399627"/>
            <a:ext cx="8395016" cy="6060158"/>
          </a:xfrm>
          <a:prstGeom prst="rect">
            <a:avLst/>
          </a:prstGeom>
        </p:spPr>
      </p:pic>
    </p:spTree>
    <p:extLst>
      <p:ext uri="{BB962C8B-B14F-4D97-AF65-F5344CB8AC3E}">
        <p14:creationId xmlns:p14="http://schemas.microsoft.com/office/powerpoint/2010/main" val="3658177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F6483046-600A-4338-BAB2-32B44601B52B}" type="slidenum">
              <a:rPr kumimoji="1" lang="ja-JP" altLang="en-US" sz="2000" smtClean="0"/>
              <a:t>31</a:t>
            </a:fld>
            <a:endParaRPr kumimoji="1" lang="ja-JP" altLang="en-US" sz="2000" dirty="0"/>
          </a:p>
        </p:txBody>
      </p:sp>
      <p:pic>
        <p:nvPicPr>
          <p:cNvPr id="5" name="図 4"/>
          <p:cNvPicPr>
            <a:picLocks noChangeAspect="1"/>
          </p:cNvPicPr>
          <p:nvPr/>
        </p:nvPicPr>
        <p:blipFill>
          <a:blip r:embed="rId2"/>
          <a:stretch>
            <a:fillRect/>
          </a:stretch>
        </p:blipFill>
        <p:spPr>
          <a:xfrm>
            <a:off x="208286" y="103031"/>
            <a:ext cx="11859217" cy="6452315"/>
          </a:xfrm>
          <a:prstGeom prst="rect">
            <a:avLst/>
          </a:prstGeom>
        </p:spPr>
      </p:pic>
    </p:spTree>
    <p:extLst>
      <p:ext uri="{BB962C8B-B14F-4D97-AF65-F5344CB8AC3E}">
        <p14:creationId xmlns:p14="http://schemas.microsoft.com/office/powerpoint/2010/main" val="41241887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F6483046-600A-4338-BAB2-32B44601B52B}" type="slidenum">
              <a:rPr kumimoji="1" lang="ja-JP" altLang="en-US" sz="2000" smtClean="0"/>
              <a:t>32</a:t>
            </a:fld>
            <a:endParaRPr kumimoji="1" lang="ja-JP" altLang="en-US" sz="2000" dirty="0"/>
          </a:p>
        </p:txBody>
      </p:sp>
      <p:pic>
        <p:nvPicPr>
          <p:cNvPr id="5" name="図 4"/>
          <p:cNvPicPr>
            <a:picLocks noChangeAspect="1"/>
          </p:cNvPicPr>
          <p:nvPr/>
        </p:nvPicPr>
        <p:blipFill>
          <a:blip r:embed="rId2"/>
          <a:stretch>
            <a:fillRect/>
          </a:stretch>
        </p:blipFill>
        <p:spPr>
          <a:xfrm>
            <a:off x="98474" y="112542"/>
            <a:ext cx="11816861" cy="6471137"/>
          </a:xfrm>
          <a:prstGeom prst="rect">
            <a:avLst/>
          </a:prstGeom>
        </p:spPr>
      </p:pic>
    </p:spTree>
    <p:extLst>
      <p:ext uri="{BB962C8B-B14F-4D97-AF65-F5344CB8AC3E}">
        <p14:creationId xmlns:p14="http://schemas.microsoft.com/office/powerpoint/2010/main" val="3316884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endParaRPr kumimoji="1" lang="ja-JP" altLang="en-US" sz="1400" dirty="0"/>
          </a:p>
        </p:txBody>
      </p:sp>
      <p:sp>
        <p:nvSpPr>
          <p:cNvPr id="3" name="スライド番号プレースホルダー 2"/>
          <p:cNvSpPr>
            <a:spLocks noGrp="1"/>
          </p:cNvSpPr>
          <p:nvPr>
            <p:ph type="sldNum" sz="quarter" idx="12"/>
          </p:nvPr>
        </p:nvSpPr>
        <p:spPr/>
        <p:txBody>
          <a:bodyPr/>
          <a:lstStyle/>
          <a:p>
            <a:fld id="{F6483046-600A-4338-BAB2-32B44601B52B}" type="slidenum">
              <a:rPr kumimoji="1" lang="ja-JP" altLang="en-US" sz="2000" smtClean="0"/>
              <a:t>33</a:t>
            </a:fld>
            <a:endParaRPr kumimoji="1" lang="ja-JP" altLang="en-US" sz="2000" dirty="0"/>
          </a:p>
        </p:txBody>
      </p:sp>
      <p:pic>
        <p:nvPicPr>
          <p:cNvPr id="4" name="図 3"/>
          <p:cNvPicPr>
            <a:picLocks noChangeAspect="1"/>
          </p:cNvPicPr>
          <p:nvPr/>
        </p:nvPicPr>
        <p:blipFill>
          <a:blip r:embed="rId2"/>
          <a:stretch>
            <a:fillRect/>
          </a:stretch>
        </p:blipFill>
        <p:spPr>
          <a:xfrm>
            <a:off x="125818" y="98474"/>
            <a:ext cx="12066182" cy="6513341"/>
          </a:xfrm>
          <a:prstGeom prst="rect">
            <a:avLst/>
          </a:prstGeom>
        </p:spPr>
      </p:pic>
    </p:spTree>
    <p:extLst>
      <p:ext uri="{BB962C8B-B14F-4D97-AF65-F5344CB8AC3E}">
        <p14:creationId xmlns:p14="http://schemas.microsoft.com/office/powerpoint/2010/main" val="410380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BB9E120F-2FBD-1729-8E28-DF458FFE2112}"/>
              </a:ext>
            </a:extLst>
          </p:cNvPr>
          <p:cNvSpPr>
            <a:spLocks noGrp="1"/>
          </p:cNvSpPr>
          <p:nvPr>
            <p:ph type="sldNum" sz="quarter" idx="12"/>
          </p:nvPr>
        </p:nvSpPr>
        <p:spPr/>
        <p:txBody>
          <a:bodyPr/>
          <a:lstStyle/>
          <a:p>
            <a:fld id="{F6483046-600A-4338-BAB2-32B44601B52B}" type="slidenum">
              <a:rPr kumimoji="1" lang="ja-JP" altLang="en-US" smtClean="0"/>
              <a:t>34</a:t>
            </a:fld>
            <a:endParaRPr kumimoji="1" lang="ja-JP" altLang="en-US"/>
          </a:p>
        </p:txBody>
      </p:sp>
      <p:pic>
        <p:nvPicPr>
          <p:cNvPr id="5" name="図 4">
            <a:extLst>
              <a:ext uri="{FF2B5EF4-FFF2-40B4-BE49-F238E27FC236}">
                <a16:creationId xmlns:a16="http://schemas.microsoft.com/office/drawing/2014/main" id="{8FF6D370-B108-F08C-E533-49280877D6D9}"/>
              </a:ext>
            </a:extLst>
          </p:cNvPr>
          <p:cNvPicPr>
            <a:picLocks noChangeAspect="1"/>
          </p:cNvPicPr>
          <p:nvPr/>
        </p:nvPicPr>
        <p:blipFill>
          <a:blip r:embed="rId2"/>
          <a:stretch>
            <a:fillRect/>
          </a:stretch>
        </p:blipFill>
        <p:spPr>
          <a:xfrm>
            <a:off x="1542414" y="461548"/>
            <a:ext cx="9107171" cy="5934903"/>
          </a:xfrm>
          <a:prstGeom prst="rect">
            <a:avLst/>
          </a:prstGeom>
        </p:spPr>
      </p:pic>
    </p:spTree>
    <p:extLst>
      <p:ext uri="{BB962C8B-B14F-4D97-AF65-F5344CB8AC3E}">
        <p14:creationId xmlns:p14="http://schemas.microsoft.com/office/powerpoint/2010/main" val="27873013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br>
              <a:rPr kumimoji="1" lang="en-US" altLang="ja-JP" dirty="0"/>
            </a:br>
            <a:r>
              <a:rPr kumimoji="1" lang="ja-JP" altLang="en-US" sz="4000" dirty="0">
                <a:solidFill>
                  <a:srgbClr val="FF9933"/>
                </a:solidFill>
              </a:rPr>
              <a:t>■■■</a:t>
            </a:r>
            <a:r>
              <a:rPr lang="ja-JP" altLang="en-US" sz="3600" dirty="0"/>
              <a:t>令和８年度の介護職員等処遇改善加算の取得に係る処遇改善計画書の提出期限について（予定）</a:t>
            </a:r>
            <a:r>
              <a:rPr lang="ja-JP" altLang="en-US" sz="3600" dirty="0">
                <a:solidFill>
                  <a:srgbClr val="FF9933"/>
                </a:solidFill>
              </a:rPr>
              <a:t>■■■</a:t>
            </a:r>
            <a:endParaRPr kumimoji="1" lang="ja-JP" altLang="en-US" sz="3600" dirty="0">
              <a:solidFill>
                <a:srgbClr val="FF9933"/>
              </a:solidFill>
            </a:endParaRPr>
          </a:p>
        </p:txBody>
      </p:sp>
      <p:sp>
        <p:nvSpPr>
          <p:cNvPr id="3" name="コンテンツ プレースホルダー 2"/>
          <p:cNvSpPr>
            <a:spLocks noGrp="1"/>
          </p:cNvSpPr>
          <p:nvPr>
            <p:ph idx="1"/>
          </p:nvPr>
        </p:nvSpPr>
        <p:spPr>
          <a:xfrm>
            <a:off x="1097280" y="1845734"/>
            <a:ext cx="10058400" cy="4464914"/>
          </a:xfrm>
        </p:spPr>
        <p:txBody>
          <a:bodyPr>
            <a:normAutofit fontScale="85000" lnSpcReduction="10000"/>
          </a:bodyPr>
          <a:lstStyle/>
          <a:p>
            <a:r>
              <a:rPr lang="en-US" altLang="ja-JP" sz="2800" u="sng" dirty="0">
                <a:effectLst>
                  <a:outerShdw blurRad="38100" dist="38100" dir="2700000" algn="tl">
                    <a:srgbClr val="000000">
                      <a:alpha val="43137"/>
                    </a:srgbClr>
                  </a:outerShdw>
                </a:effectLst>
              </a:rPr>
              <a:t>【</a:t>
            </a:r>
            <a:r>
              <a:rPr lang="ja-JP" altLang="en-US" sz="2800" u="sng" dirty="0">
                <a:effectLst>
                  <a:outerShdw blurRad="38100" dist="38100" dir="2700000" algn="tl">
                    <a:srgbClr val="000000">
                      <a:alpha val="43137"/>
                    </a:srgbClr>
                  </a:outerShdw>
                </a:effectLst>
              </a:rPr>
              <a:t>処遇改善計画書の提出</a:t>
            </a:r>
            <a:r>
              <a:rPr lang="en-US" altLang="ja-JP" sz="2800" u="sng" dirty="0">
                <a:effectLst>
                  <a:outerShdw blurRad="38100" dist="38100" dir="2700000" algn="tl">
                    <a:srgbClr val="000000">
                      <a:alpha val="43137"/>
                    </a:srgbClr>
                  </a:outerShdw>
                </a:effectLst>
              </a:rPr>
              <a:t>】</a:t>
            </a:r>
          </a:p>
          <a:p>
            <a:r>
              <a:rPr kumimoji="1" lang="ja-JP" altLang="en-US" sz="3200" b="1" dirty="0"/>
              <a:t>　</a:t>
            </a:r>
            <a:r>
              <a:rPr kumimoji="1" lang="ja-JP" altLang="en-US" sz="3200" b="1" dirty="0">
                <a:solidFill>
                  <a:srgbClr val="00B0F0"/>
                </a:solidFill>
              </a:rPr>
              <a:t>令和８年４月１５日まで（４月及び５月分）</a:t>
            </a:r>
            <a:endParaRPr kumimoji="1" lang="en-US" altLang="ja-JP" sz="3200" b="1" dirty="0">
              <a:solidFill>
                <a:srgbClr val="00B0F0"/>
              </a:solidFill>
            </a:endParaRPr>
          </a:p>
          <a:p>
            <a:r>
              <a:rPr lang="ja-JP" altLang="en-US" sz="2800" dirty="0"/>
              <a:t>算定する月の前々月の末日まで（令和７年４月及び５月分を算定する場合は、４月１５日まで。６月以降の介護職員処遇改善加算の申請については介護職員等処遇改善加算を算定する月の前々月の末日までとする）</a:t>
            </a:r>
            <a:endParaRPr lang="en-US" altLang="ja-JP" sz="2800" dirty="0"/>
          </a:p>
          <a:p>
            <a:pPr marL="0" indent="0">
              <a:buNone/>
            </a:pPr>
            <a:r>
              <a:rPr lang="en-US" altLang="ja-JP" sz="2800" u="sng" dirty="0">
                <a:effectLst>
                  <a:outerShdw blurRad="38100" dist="38100" dir="2700000" algn="tl">
                    <a:srgbClr val="000000">
                      <a:alpha val="43137"/>
                    </a:srgbClr>
                  </a:outerShdw>
                </a:effectLst>
              </a:rPr>
              <a:t>【</a:t>
            </a:r>
            <a:r>
              <a:rPr lang="ja-JP" altLang="en-US" sz="2800" u="sng" dirty="0">
                <a:effectLst>
                  <a:outerShdw blurRad="38100" dist="38100" dir="2700000" algn="tl">
                    <a:srgbClr val="000000">
                      <a:alpha val="43137"/>
                    </a:srgbClr>
                  </a:outerShdw>
                </a:effectLst>
              </a:rPr>
              <a:t>体制届出（体制等状況一覧表）の提出</a:t>
            </a:r>
            <a:r>
              <a:rPr lang="en-US" altLang="ja-JP" sz="2800" u="sng" dirty="0">
                <a:effectLst>
                  <a:outerShdw blurRad="38100" dist="38100" dir="2700000" algn="tl">
                    <a:srgbClr val="000000">
                      <a:alpha val="43137"/>
                    </a:srgbClr>
                  </a:outerShdw>
                </a:effectLst>
              </a:rPr>
              <a:t>】</a:t>
            </a:r>
          </a:p>
          <a:p>
            <a:pPr marL="0" indent="0">
              <a:buNone/>
            </a:pPr>
            <a:r>
              <a:rPr lang="ja-JP" altLang="en-US" sz="2800" dirty="0"/>
              <a:t>　　処遇改善計画書の提出と同様（４月分に限り申請期限を延長する）</a:t>
            </a:r>
            <a:endParaRPr lang="en-US" altLang="ja-JP" sz="2800" dirty="0"/>
          </a:p>
          <a:p>
            <a:pPr marL="0" indent="0">
              <a:buNone/>
            </a:pPr>
            <a:r>
              <a:rPr lang="ja-JP" altLang="en-US" sz="2800" dirty="0"/>
              <a:t>　　算定を開始する月の前月１５日（施設系サービスは当月１日）まで</a:t>
            </a:r>
            <a:endParaRPr lang="en-US" altLang="ja-JP" sz="2800" dirty="0"/>
          </a:p>
          <a:p>
            <a:pPr algn="l"/>
            <a:r>
              <a:rPr lang="ja-JP" altLang="en-US" sz="3200" b="1" dirty="0"/>
              <a:t>　 </a:t>
            </a:r>
            <a:r>
              <a:rPr lang="en-US" altLang="ja-JP" sz="2800" dirty="0">
                <a:solidFill>
                  <a:srgbClr val="FF9933"/>
                </a:solidFill>
                <a:effectLst>
                  <a:outerShdw blurRad="38100" dist="38100" dir="2700000" algn="tl">
                    <a:srgbClr val="000000">
                      <a:alpha val="43137"/>
                    </a:srgbClr>
                  </a:outerShdw>
                </a:effectLst>
              </a:rPr>
              <a:t>※</a:t>
            </a:r>
            <a:r>
              <a:rPr lang="ja-JP" altLang="en-US" sz="2800" dirty="0">
                <a:solidFill>
                  <a:srgbClr val="FF9933"/>
                </a:solidFill>
                <a:effectLst>
                  <a:outerShdw blurRad="38100" dist="38100" dir="2700000" algn="tl">
                    <a:srgbClr val="000000">
                      <a:alpha val="43137"/>
                    </a:srgbClr>
                  </a:outerShdw>
                </a:effectLst>
              </a:rPr>
              <a:t>見直し後の様式については後日厚労省より通知予定</a:t>
            </a:r>
            <a:endParaRPr lang="en-US" altLang="ja-JP" sz="2800" dirty="0">
              <a:solidFill>
                <a:srgbClr val="FF9933"/>
              </a:solidFill>
              <a:effectLst>
                <a:outerShdw blurRad="38100" dist="38100" dir="2700000" algn="tl">
                  <a:srgbClr val="000000">
                    <a:alpha val="43137"/>
                  </a:srgbClr>
                </a:outerShdw>
              </a:effectLst>
            </a:endParaRPr>
          </a:p>
          <a:p>
            <a:pPr algn="l"/>
            <a:r>
              <a:rPr lang="ja-JP" altLang="en-US" sz="2800" dirty="0">
                <a:solidFill>
                  <a:srgbClr val="FF9933"/>
                </a:solidFill>
                <a:effectLst>
                  <a:outerShdw blurRad="38100" dist="38100" dir="2700000" algn="tl">
                    <a:srgbClr val="000000">
                      <a:alpha val="43137"/>
                    </a:srgbClr>
                  </a:outerShdw>
                </a:effectLst>
              </a:rPr>
              <a:t>（介護保険最新情報</a:t>
            </a:r>
            <a:r>
              <a:rPr lang="en-US" altLang="ja-JP" sz="2800" dirty="0">
                <a:solidFill>
                  <a:srgbClr val="FF9933"/>
                </a:solidFill>
                <a:effectLst>
                  <a:outerShdw blurRad="38100" dist="38100" dir="2700000" algn="tl">
                    <a:srgbClr val="000000">
                      <a:alpha val="43137"/>
                    </a:srgbClr>
                  </a:outerShdw>
                </a:effectLst>
              </a:rPr>
              <a:t>Vol</a:t>
            </a:r>
            <a:r>
              <a:rPr lang="ja-JP" altLang="en-US" sz="2800" dirty="0">
                <a:solidFill>
                  <a:srgbClr val="FF9933"/>
                </a:solidFill>
                <a:effectLst>
                  <a:outerShdw blurRad="38100" dist="38100" dir="2700000" algn="tl">
                    <a:srgbClr val="000000">
                      <a:alpha val="43137"/>
                    </a:srgbClr>
                  </a:outerShdw>
                </a:effectLst>
              </a:rPr>
              <a:t>１４６９より）</a:t>
            </a:r>
            <a:endParaRPr lang="ja-JP" altLang="en-US" sz="1800" b="0" i="0" u="none" strike="noStrike" baseline="0" dirty="0">
              <a:solidFill>
                <a:srgbClr val="000000"/>
              </a:solidFill>
              <a:latin typeface="HG丸ｺﾞｼｯｸM-PRO" panose="020F0600000000000000" pitchFamily="50" charset="-128"/>
              <a:ea typeface="HG丸ｺﾞｼｯｸM-PRO" panose="020F0600000000000000" pitchFamily="50" charset="-128"/>
            </a:endParaRPr>
          </a:p>
          <a:p>
            <a:endParaRPr lang="en-US" altLang="ja-JP" sz="2800" dirty="0">
              <a:solidFill>
                <a:srgbClr val="FF9933"/>
              </a:solidFill>
              <a:effectLst>
                <a:outerShdw blurRad="38100" dist="38100" dir="2700000" algn="tl">
                  <a:srgbClr val="000000">
                    <a:alpha val="43137"/>
                  </a:srgbClr>
                </a:outerShdw>
              </a:effectLst>
            </a:endParaRPr>
          </a:p>
          <a:p>
            <a:pPr marL="0" indent="0">
              <a:buNone/>
            </a:pPr>
            <a:endParaRPr lang="en-US" altLang="ja-JP" sz="2800" b="1" dirty="0"/>
          </a:p>
          <a:p>
            <a:endParaRPr lang="en-US" altLang="ja-JP" dirty="0"/>
          </a:p>
          <a:p>
            <a:endParaRPr lang="en-US" altLang="ja-JP" dirty="0"/>
          </a:p>
          <a:p>
            <a:endParaRPr kumimoji="1" lang="en-US" altLang="ja-JP" dirty="0"/>
          </a:p>
          <a:p>
            <a:endParaRPr kumimoji="1" lang="en-US" altLang="ja-JP" dirty="0"/>
          </a:p>
          <a:p>
            <a:endParaRPr lang="en-US" altLang="ja-JP" dirty="0"/>
          </a:p>
          <a:p>
            <a:endParaRPr kumimoji="1" lang="ja-JP" altLang="en-US" dirty="0"/>
          </a:p>
        </p:txBody>
      </p:sp>
      <p:sp>
        <p:nvSpPr>
          <p:cNvPr id="5" name="スライド番号プレースホルダー 4"/>
          <p:cNvSpPr>
            <a:spLocks noGrp="1"/>
          </p:cNvSpPr>
          <p:nvPr>
            <p:ph type="sldNum" sz="quarter" idx="12"/>
          </p:nvPr>
        </p:nvSpPr>
        <p:spPr/>
        <p:txBody>
          <a:bodyPr/>
          <a:lstStyle/>
          <a:p>
            <a:fld id="{F6483046-600A-4338-BAB2-32B44601B52B}" type="slidenum">
              <a:rPr kumimoji="1" lang="ja-JP" altLang="en-US" sz="2000" smtClean="0"/>
              <a:t>35</a:t>
            </a:fld>
            <a:endParaRPr kumimoji="1" lang="ja-JP" altLang="en-US" sz="2000" dirty="0"/>
          </a:p>
        </p:txBody>
      </p:sp>
    </p:spTree>
    <p:extLst>
      <p:ext uri="{BB962C8B-B14F-4D97-AF65-F5344CB8AC3E}">
        <p14:creationId xmlns:p14="http://schemas.microsoft.com/office/powerpoint/2010/main" val="21373811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t>⑥</a:t>
            </a:r>
            <a:r>
              <a:rPr kumimoji="1" lang="ja-JP" altLang="en-US" b="1" dirty="0"/>
              <a:t>　総合事業について</a:t>
            </a:r>
            <a:br>
              <a:rPr kumimoji="1" lang="en-US" altLang="ja-JP" b="1" dirty="0"/>
            </a:br>
            <a:r>
              <a:rPr kumimoji="1" lang="ja-JP" altLang="en-US" b="1" dirty="0"/>
              <a:t>　　　　　　</a:t>
            </a:r>
            <a:r>
              <a:rPr lang="ja-JP" altLang="en-US" b="1" dirty="0"/>
              <a:t>１）　通　所　型</a:t>
            </a:r>
            <a:endParaRPr kumimoji="1" lang="ja-JP" altLang="en-US" b="1" dirty="0"/>
          </a:p>
        </p:txBody>
      </p:sp>
      <p:sp>
        <p:nvSpPr>
          <p:cNvPr id="3" name="コンテンツ プレースホルダー 2"/>
          <p:cNvSpPr>
            <a:spLocks noGrp="1"/>
          </p:cNvSpPr>
          <p:nvPr>
            <p:ph idx="1"/>
          </p:nvPr>
        </p:nvSpPr>
        <p:spPr/>
        <p:txBody>
          <a:bodyPr>
            <a:noAutofit/>
          </a:bodyPr>
          <a:lstStyle/>
          <a:p>
            <a:r>
              <a:rPr lang="ja-JP" altLang="en-US" sz="2800" b="1" dirty="0"/>
              <a:t>月額包括報酬を算定できる場合は下記のとおりです。</a:t>
            </a:r>
          </a:p>
          <a:p>
            <a:r>
              <a:rPr lang="ja-JP" altLang="en-US" sz="2800" b="1" dirty="0"/>
              <a:t>（規定回数）</a:t>
            </a:r>
          </a:p>
          <a:p>
            <a:r>
              <a:rPr lang="ja-JP" altLang="en-US" sz="2800" b="1" dirty="0"/>
              <a:t>週</a:t>
            </a:r>
            <a:r>
              <a:rPr lang="en-US" altLang="ja-JP" sz="2800" b="1" dirty="0"/>
              <a:t>1</a:t>
            </a:r>
            <a:r>
              <a:rPr lang="ja-JP" altLang="en-US" sz="2800" b="1" dirty="0"/>
              <a:t>回程度・・・請求回数</a:t>
            </a:r>
            <a:r>
              <a:rPr lang="en-US" altLang="ja-JP" sz="2800" b="1" dirty="0"/>
              <a:t>1</a:t>
            </a:r>
            <a:r>
              <a:rPr lang="ja-JP" altLang="en-US" sz="2800" b="1" dirty="0"/>
              <a:t>月当たり</a:t>
            </a:r>
            <a:r>
              <a:rPr lang="en-US" altLang="ja-JP" sz="2800" b="1" dirty="0"/>
              <a:t>4</a:t>
            </a:r>
            <a:r>
              <a:rPr lang="ja-JP" altLang="en-US" sz="2800" b="1" dirty="0"/>
              <a:t>回以上</a:t>
            </a:r>
          </a:p>
          <a:p>
            <a:r>
              <a:rPr lang="ja-JP" altLang="en-US" sz="2800" b="1" dirty="0"/>
              <a:t>週</a:t>
            </a:r>
            <a:r>
              <a:rPr lang="en-US" altLang="ja-JP" sz="2800" b="1" dirty="0"/>
              <a:t>2</a:t>
            </a:r>
            <a:r>
              <a:rPr lang="ja-JP" altLang="en-US" sz="2800" b="1" dirty="0"/>
              <a:t>回程度・・・請求回数</a:t>
            </a:r>
            <a:r>
              <a:rPr lang="en-US" altLang="ja-JP" sz="2800" b="1" dirty="0"/>
              <a:t>1</a:t>
            </a:r>
            <a:r>
              <a:rPr lang="ja-JP" altLang="en-US" sz="2800" b="1" dirty="0"/>
              <a:t>月当たり</a:t>
            </a:r>
            <a:r>
              <a:rPr lang="en-US" altLang="ja-JP" sz="2800" b="1" dirty="0"/>
              <a:t>8</a:t>
            </a:r>
            <a:r>
              <a:rPr lang="ja-JP" altLang="en-US" sz="2800" b="1" dirty="0"/>
              <a:t>回以上</a:t>
            </a:r>
          </a:p>
          <a:p>
            <a:r>
              <a:rPr lang="en-US" altLang="ja-JP" sz="2800" b="1" dirty="0">
                <a:solidFill>
                  <a:srgbClr val="FF0000"/>
                </a:solidFill>
              </a:rPr>
              <a:t>※</a:t>
            </a:r>
            <a:r>
              <a:rPr lang="ja-JP" altLang="en-US" sz="2800" b="1" dirty="0">
                <a:solidFill>
                  <a:srgbClr val="FF0000"/>
                </a:solidFill>
              </a:rPr>
              <a:t>上記の回数を下回った場合は、</a:t>
            </a:r>
            <a:r>
              <a:rPr lang="en-US" altLang="ja-JP" sz="2800" b="1" dirty="0">
                <a:solidFill>
                  <a:srgbClr val="FF0000"/>
                </a:solidFill>
              </a:rPr>
              <a:t>1</a:t>
            </a:r>
            <a:r>
              <a:rPr lang="ja-JP" altLang="en-US" sz="2800" b="1" dirty="0">
                <a:solidFill>
                  <a:srgbClr val="FF0000"/>
                </a:solidFill>
              </a:rPr>
              <a:t>回あたりの単価で算定をしてください。</a:t>
            </a:r>
          </a:p>
          <a:p>
            <a:r>
              <a:rPr lang="ja-JP" altLang="en-US" sz="2800" b="1" dirty="0"/>
              <a:t>（例「週</a:t>
            </a:r>
            <a:r>
              <a:rPr lang="en-US" altLang="ja-JP" sz="2800" b="1" dirty="0"/>
              <a:t>1</a:t>
            </a:r>
            <a:r>
              <a:rPr lang="ja-JP" altLang="en-US" sz="2800" b="1" dirty="0"/>
              <a:t>回程度」の利用で、</a:t>
            </a:r>
            <a:r>
              <a:rPr lang="en-US" altLang="ja-JP" sz="2800" b="1" dirty="0"/>
              <a:t>1</a:t>
            </a:r>
            <a:r>
              <a:rPr lang="ja-JP" altLang="en-US" sz="2800" b="1" dirty="0"/>
              <a:t>～</a:t>
            </a:r>
            <a:r>
              <a:rPr lang="en-US" altLang="ja-JP" sz="2800" b="1" dirty="0"/>
              <a:t>3</a:t>
            </a:r>
            <a:r>
              <a:rPr lang="ja-JP" altLang="en-US" sz="2800" b="1" dirty="0"/>
              <a:t>回利用となった場合は回数単価で算定）</a:t>
            </a:r>
          </a:p>
          <a:p>
            <a:endParaRPr kumimoji="1" lang="ja-JP" altLang="en-US" sz="2800" b="1" dirty="0"/>
          </a:p>
        </p:txBody>
      </p:sp>
      <p:sp>
        <p:nvSpPr>
          <p:cNvPr id="5" name="スライド番号プレースホルダー 4"/>
          <p:cNvSpPr>
            <a:spLocks noGrp="1"/>
          </p:cNvSpPr>
          <p:nvPr>
            <p:ph type="sldNum" sz="quarter" idx="12"/>
          </p:nvPr>
        </p:nvSpPr>
        <p:spPr/>
        <p:txBody>
          <a:bodyPr/>
          <a:lstStyle/>
          <a:p>
            <a:fld id="{F6483046-600A-4338-BAB2-32B44601B52B}" type="slidenum">
              <a:rPr kumimoji="1" lang="ja-JP" altLang="en-US" sz="2000" smtClean="0"/>
              <a:t>36</a:t>
            </a:fld>
            <a:endParaRPr kumimoji="1" lang="ja-JP" altLang="en-US" sz="2000" dirty="0"/>
          </a:p>
        </p:txBody>
      </p:sp>
    </p:spTree>
    <p:extLst>
      <p:ext uri="{BB962C8B-B14F-4D97-AF65-F5344CB8AC3E}">
        <p14:creationId xmlns:p14="http://schemas.microsoft.com/office/powerpoint/2010/main" val="6827174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F6483046-600A-4338-BAB2-32B44601B52B}" type="slidenum">
              <a:rPr kumimoji="1" lang="ja-JP" altLang="en-US" sz="2000" smtClean="0"/>
              <a:t>37</a:t>
            </a:fld>
            <a:endParaRPr kumimoji="1" lang="ja-JP" altLang="en-US" sz="2000" dirty="0"/>
          </a:p>
        </p:txBody>
      </p:sp>
      <p:pic>
        <p:nvPicPr>
          <p:cNvPr id="6" name="図 5"/>
          <p:cNvPicPr>
            <a:picLocks noChangeAspect="1"/>
          </p:cNvPicPr>
          <p:nvPr/>
        </p:nvPicPr>
        <p:blipFill>
          <a:blip r:embed="rId2"/>
          <a:stretch>
            <a:fillRect/>
          </a:stretch>
        </p:blipFill>
        <p:spPr>
          <a:xfrm>
            <a:off x="970671" y="281355"/>
            <a:ext cx="10241812" cy="6091454"/>
          </a:xfrm>
          <a:prstGeom prst="rect">
            <a:avLst/>
          </a:prstGeom>
        </p:spPr>
      </p:pic>
    </p:spTree>
    <p:extLst>
      <p:ext uri="{BB962C8B-B14F-4D97-AF65-F5344CB8AC3E}">
        <p14:creationId xmlns:p14="http://schemas.microsoft.com/office/powerpoint/2010/main" val="36229279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F6483046-600A-4338-BAB2-32B44601B52B}" type="slidenum">
              <a:rPr kumimoji="1" lang="ja-JP" altLang="en-US" sz="2000" smtClean="0"/>
              <a:t>38</a:t>
            </a:fld>
            <a:endParaRPr kumimoji="1" lang="ja-JP" altLang="en-US" sz="2000" dirty="0"/>
          </a:p>
        </p:txBody>
      </p:sp>
      <p:sp>
        <p:nvSpPr>
          <p:cNvPr id="4" name="正方形/長方形 3"/>
          <p:cNvSpPr/>
          <p:nvPr/>
        </p:nvSpPr>
        <p:spPr>
          <a:xfrm>
            <a:off x="393137" y="285123"/>
            <a:ext cx="11408899" cy="6186309"/>
          </a:xfrm>
          <a:prstGeom prst="rect">
            <a:avLst/>
          </a:prstGeom>
        </p:spPr>
        <p:txBody>
          <a:bodyPr wrap="square">
            <a:spAutoFit/>
          </a:bodyPr>
          <a:lstStyle/>
          <a:p>
            <a:r>
              <a:rPr lang="ja-JP" altLang="en-US" sz="3200" b="1" dirty="0">
                <a:solidFill>
                  <a:srgbClr val="FF9933"/>
                </a:solidFill>
                <a:effectLst>
                  <a:outerShdw blurRad="38100" dist="38100" dir="2700000" algn="tl">
                    <a:srgbClr val="000000">
                      <a:alpha val="43137"/>
                    </a:srgbClr>
                  </a:outerShdw>
                </a:effectLst>
              </a:rPr>
              <a:t>加算・減算について（</a:t>
            </a:r>
            <a:r>
              <a:rPr lang="en-US" altLang="ja-JP" sz="3200" b="1" dirty="0">
                <a:solidFill>
                  <a:srgbClr val="FF9933"/>
                </a:solidFill>
                <a:effectLst>
                  <a:outerShdw blurRad="38100" dist="38100" dir="2700000" algn="tl">
                    <a:srgbClr val="000000">
                      <a:alpha val="43137"/>
                    </a:srgbClr>
                  </a:outerShdw>
                </a:effectLst>
              </a:rPr>
              <a:t>R6</a:t>
            </a:r>
            <a:r>
              <a:rPr lang="ja-JP" altLang="en-US" sz="3200" b="1" dirty="0">
                <a:solidFill>
                  <a:srgbClr val="FF9933"/>
                </a:solidFill>
                <a:effectLst>
                  <a:outerShdw blurRad="38100" dist="38100" dir="2700000" algn="tl">
                    <a:srgbClr val="000000">
                      <a:alpha val="43137"/>
                    </a:srgbClr>
                  </a:outerShdw>
                </a:effectLst>
              </a:rPr>
              <a:t>～）</a:t>
            </a:r>
            <a:endParaRPr lang="en-US" altLang="ja-JP" sz="3200" b="1" dirty="0">
              <a:solidFill>
                <a:srgbClr val="FF9933"/>
              </a:solidFill>
              <a:effectLst>
                <a:outerShdw blurRad="38100" dist="38100" dir="2700000" algn="tl">
                  <a:srgbClr val="000000">
                    <a:alpha val="43137"/>
                  </a:srgbClr>
                </a:outerShdw>
              </a:effectLst>
            </a:endParaRPr>
          </a:p>
          <a:p>
            <a:endParaRPr lang="ja-JP" altLang="en-US" sz="2800" b="1" dirty="0"/>
          </a:p>
          <a:p>
            <a:r>
              <a:rPr lang="ja-JP" altLang="en-US" sz="2400" b="1" dirty="0"/>
              <a:t>　</a:t>
            </a:r>
            <a:r>
              <a:rPr lang="ja-JP" altLang="en-US" sz="2400" b="1" u="sng" dirty="0">
                <a:effectLst>
                  <a:outerShdw blurRad="38100" dist="38100" dir="2700000" algn="tl">
                    <a:srgbClr val="000000">
                      <a:alpha val="43137"/>
                    </a:srgbClr>
                  </a:outerShdw>
                </a:effectLst>
              </a:rPr>
              <a:t>（１）高齢者虐待防止の推進　</a:t>
            </a:r>
            <a:r>
              <a:rPr lang="ja-JP" altLang="en-US" sz="2400" b="1" dirty="0"/>
              <a:t>　　　・高齢者虐待防止措置未実施減算（－</a:t>
            </a:r>
            <a:r>
              <a:rPr lang="en-US" altLang="ja-JP" sz="2400" b="1" dirty="0"/>
              <a:t>1/100</a:t>
            </a:r>
            <a:r>
              <a:rPr lang="ja-JP" altLang="en-US" sz="2400" b="1" dirty="0"/>
              <a:t>）</a:t>
            </a:r>
            <a:endParaRPr lang="en-US" altLang="ja-JP" sz="2400" b="1" dirty="0"/>
          </a:p>
          <a:p>
            <a:endParaRPr lang="ja-JP" altLang="en-US" sz="2400" b="1" dirty="0"/>
          </a:p>
          <a:p>
            <a:r>
              <a:rPr lang="ja-JP" altLang="en-US" sz="2400" b="1" dirty="0"/>
              <a:t>　</a:t>
            </a:r>
            <a:r>
              <a:rPr lang="ja-JP" altLang="en-US" sz="2400" b="1" u="sng" dirty="0">
                <a:effectLst>
                  <a:outerShdw blurRad="38100" dist="38100" dir="2700000" algn="tl">
                    <a:srgbClr val="000000">
                      <a:alpha val="43137"/>
                    </a:srgbClr>
                  </a:outerShdw>
                </a:effectLst>
              </a:rPr>
              <a:t>（２）業務継続計画未策定事業所に対する減算</a:t>
            </a:r>
            <a:r>
              <a:rPr lang="ja-JP" altLang="en-US" sz="2400" b="1" dirty="0"/>
              <a:t>　・業務継続計画未実施減算</a:t>
            </a:r>
            <a:endParaRPr lang="en-US" altLang="ja-JP" sz="2400" b="1" dirty="0"/>
          </a:p>
          <a:p>
            <a:r>
              <a:rPr lang="ja-JP" altLang="en-US" sz="2400" b="1" dirty="0"/>
              <a:t>　　　　　　　　　　　　　　　　　　　　　　　　　　　　　　　　　　　　　　　　　　　　　（－</a:t>
            </a:r>
            <a:r>
              <a:rPr lang="en-US" altLang="ja-JP" sz="2400" b="1" dirty="0"/>
              <a:t>1/100</a:t>
            </a:r>
            <a:r>
              <a:rPr lang="ja-JP" altLang="en-US" sz="2400" b="1" dirty="0"/>
              <a:t>）</a:t>
            </a:r>
            <a:endParaRPr lang="en-US" altLang="ja-JP" sz="2400" b="1" dirty="0"/>
          </a:p>
          <a:p>
            <a:r>
              <a:rPr lang="ja-JP" altLang="en-US" sz="2400" b="1" dirty="0"/>
              <a:t>　</a:t>
            </a:r>
            <a:r>
              <a:rPr lang="ja-JP" altLang="en-US" sz="2400" b="1" u="sng" dirty="0">
                <a:effectLst>
                  <a:outerShdw blurRad="38100" dist="38100" dir="2700000" algn="tl">
                    <a:srgbClr val="000000">
                      <a:alpha val="43137"/>
                    </a:srgbClr>
                  </a:outerShdw>
                </a:effectLst>
              </a:rPr>
              <a:t>（３）事業所と同一建物の居住する者または同一建物から通所型サービスを行う</a:t>
            </a:r>
            <a:endParaRPr lang="en-US" altLang="ja-JP" sz="2400" b="1" u="sng" dirty="0">
              <a:effectLst>
                <a:outerShdw blurRad="38100" dist="38100" dir="2700000" algn="tl">
                  <a:srgbClr val="000000">
                    <a:alpha val="43137"/>
                  </a:srgbClr>
                </a:outerShdw>
              </a:effectLst>
            </a:endParaRPr>
          </a:p>
          <a:p>
            <a:r>
              <a:rPr lang="ja-JP" altLang="en-US" sz="2400" b="1" dirty="0">
                <a:effectLst>
                  <a:outerShdw blurRad="38100" dist="38100" dir="2700000" algn="tl">
                    <a:srgbClr val="000000">
                      <a:alpha val="43137"/>
                    </a:srgbClr>
                  </a:outerShdw>
                </a:effectLst>
              </a:rPr>
              <a:t>　　　</a:t>
            </a:r>
            <a:r>
              <a:rPr lang="ja-JP" altLang="en-US" sz="2400" b="1" u="sng" dirty="0">
                <a:effectLst>
                  <a:outerShdw blurRad="38100" dist="38100" dir="2700000" algn="tl">
                    <a:srgbClr val="000000">
                      <a:alpha val="43137"/>
                    </a:srgbClr>
                  </a:outerShdw>
                </a:effectLst>
              </a:rPr>
              <a:t>場合の報酬　</a:t>
            </a:r>
            <a:r>
              <a:rPr lang="ja-JP" altLang="en-US" sz="2400" b="1" dirty="0"/>
              <a:t>　　　　　　　　　　　　　　　　　　　　　　　　　　　　　　　　・</a:t>
            </a:r>
            <a:r>
              <a:rPr lang="en-US" altLang="ja-JP" sz="2400" b="1" dirty="0"/>
              <a:t>-94</a:t>
            </a:r>
            <a:r>
              <a:rPr lang="ja-JP" altLang="en-US" sz="2400" b="1" dirty="0"/>
              <a:t>単位</a:t>
            </a:r>
            <a:r>
              <a:rPr lang="en-US" altLang="ja-JP" sz="2400" b="1" dirty="0"/>
              <a:t>/</a:t>
            </a:r>
            <a:r>
              <a:rPr lang="ja-JP" altLang="en-US" sz="2400" b="1" dirty="0"/>
              <a:t>回</a:t>
            </a:r>
            <a:endParaRPr lang="en-US" altLang="ja-JP" sz="2400" b="1" dirty="0"/>
          </a:p>
          <a:p>
            <a:endParaRPr lang="ja-JP" altLang="en-US" sz="2400" b="1" dirty="0"/>
          </a:p>
          <a:p>
            <a:r>
              <a:rPr lang="ja-JP" altLang="en-US" sz="2400" b="1" dirty="0"/>
              <a:t>　</a:t>
            </a:r>
            <a:r>
              <a:rPr lang="ja-JP" altLang="en-US" sz="2400" b="1" u="sng" dirty="0">
                <a:effectLst>
                  <a:outerShdw blurRad="38100" dist="38100" dir="2700000" algn="tl">
                    <a:srgbClr val="000000">
                      <a:alpha val="43137"/>
                    </a:srgbClr>
                  </a:outerShdw>
                </a:effectLst>
              </a:rPr>
              <a:t>（４）送迎にかかる減算</a:t>
            </a:r>
            <a:r>
              <a:rPr lang="ja-JP" altLang="en-US" sz="2400" b="1" dirty="0"/>
              <a:t>　　　　　　　　　　　　　　　　　　　　　　　・片道につき</a:t>
            </a:r>
            <a:r>
              <a:rPr lang="en-US" altLang="ja-JP" sz="2400" b="1" dirty="0"/>
              <a:t>-47</a:t>
            </a:r>
            <a:r>
              <a:rPr lang="ja-JP" altLang="en-US" sz="2400" b="1" dirty="0"/>
              <a:t>単位</a:t>
            </a:r>
            <a:endParaRPr lang="en-US" altLang="ja-JP" sz="2400" b="1" dirty="0"/>
          </a:p>
          <a:p>
            <a:r>
              <a:rPr lang="ja-JP" altLang="en-US" sz="2400" b="1" dirty="0"/>
              <a:t>　　＊介護保険最新情報「令和６年度介護報酬改定に関するＱ＆Ａ（</a:t>
            </a:r>
            <a:r>
              <a:rPr lang="en-US" altLang="ja-JP" sz="2400" b="1" dirty="0"/>
              <a:t>Vol.</a:t>
            </a:r>
            <a:r>
              <a:rPr lang="ja-JP" altLang="en-US" sz="2400" b="1" dirty="0"/>
              <a:t>６）参照</a:t>
            </a:r>
            <a:endParaRPr lang="en-US" altLang="ja-JP" sz="2400" b="1" dirty="0"/>
          </a:p>
          <a:p>
            <a:endParaRPr lang="ja-JP" altLang="en-US" sz="2400" b="1" dirty="0"/>
          </a:p>
          <a:p>
            <a:r>
              <a:rPr lang="ja-JP" altLang="en-US" sz="2400" b="1" dirty="0"/>
              <a:t>　</a:t>
            </a:r>
            <a:r>
              <a:rPr lang="ja-JP" altLang="en-US" sz="2400" b="1" u="sng" dirty="0">
                <a:effectLst>
                  <a:outerShdw blurRad="38100" dist="38100" dir="2700000" algn="tl">
                    <a:srgbClr val="000000">
                      <a:alpha val="43137"/>
                    </a:srgbClr>
                  </a:outerShdw>
                </a:effectLst>
              </a:rPr>
              <a:t>（５）選択的サービス複数実施加算</a:t>
            </a:r>
            <a:r>
              <a:rPr lang="ja-JP" altLang="en-US" sz="2400" b="1" dirty="0"/>
              <a:t>　　　　　・一体型サービス提供加算</a:t>
            </a:r>
            <a:r>
              <a:rPr lang="en-US" altLang="ja-JP" sz="2400" b="1" dirty="0"/>
              <a:t>480</a:t>
            </a:r>
            <a:r>
              <a:rPr lang="ja-JP" altLang="en-US" sz="2400" b="1" dirty="0"/>
              <a:t>単位</a:t>
            </a:r>
            <a:r>
              <a:rPr lang="en-US" altLang="ja-JP" sz="2400" b="1" dirty="0"/>
              <a:t>/</a:t>
            </a:r>
            <a:r>
              <a:rPr lang="ja-JP" altLang="en-US" sz="2400" b="1" dirty="0"/>
              <a:t>月</a:t>
            </a:r>
            <a:endParaRPr lang="en-US" altLang="ja-JP" sz="2400" b="1" dirty="0"/>
          </a:p>
          <a:p>
            <a:endParaRPr lang="ja-JP" altLang="en-US" sz="2400" b="1" dirty="0"/>
          </a:p>
          <a:p>
            <a:r>
              <a:rPr lang="ja-JP" altLang="en-US" sz="2400" b="1" dirty="0"/>
              <a:t>　</a:t>
            </a:r>
            <a:r>
              <a:rPr lang="ja-JP" altLang="en-US" sz="2400" b="1" u="sng" dirty="0">
                <a:effectLst>
                  <a:outerShdw blurRad="38100" dist="38100" dir="2700000" algn="tl">
                    <a:srgbClr val="000000">
                      <a:alpha val="43137"/>
                    </a:srgbClr>
                  </a:outerShdw>
                </a:effectLst>
              </a:rPr>
              <a:t>（６）介護職員処遇改善加算関係</a:t>
            </a:r>
            <a:r>
              <a:rPr lang="ja-JP" altLang="en-US" sz="2400" b="1" dirty="0"/>
              <a:t>　</a:t>
            </a:r>
            <a:endParaRPr lang="en-US" altLang="ja-JP" sz="2400" b="1" dirty="0"/>
          </a:p>
          <a:p>
            <a:r>
              <a:rPr lang="ja-JP" altLang="en-US" sz="2400" b="1" dirty="0"/>
              <a:t>　　　　　　　　　　　　　　・（</a:t>
            </a:r>
            <a:r>
              <a:rPr lang="en-US" altLang="ja-JP" sz="2400" b="1" dirty="0"/>
              <a:t>R6</a:t>
            </a:r>
            <a:r>
              <a:rPr lang="ja-JP" altLang="en-US" sz="2400" b="1" dirty="0"/>
              <a:t>年</a:t>
            </a:r>
            <a:r>
              <a:rPr lang="en-US" altLang="ja-JP" sz="2400" b="1" dirty="0"/>
              <a:t>6</a:t>
            </a:r>
            <a:r>
              <a:rPr lang="ja-JP" altLang="en-US" sz="2400" b="1" dirty="0"/>
              <a:t>月以降）介護職員等処遇改善加算（１）～（</a:t>
            </a:r>
            <a:r>
              <a:rPr lang="en-US" altLang="ja-JP" sz="2400" b="1" dirty="0"/>
              <a:t>V</a:t>
            </a:r>
            <a:r>
              <a:rPr lang="ja-JP" altLang="en-US" sz="2400" b="1" dirty="0"/>
              <a:t>）に統一</a:t>
            </a:r>
          </a:p>
        </p:txBody>
      </p:sp>
    </p:spTree>
    <p:extLst>
      <p:ext uri="{BB962C8B-B14F-4D97-AF65-F5344CB8AC3E}">
        <p14:creationId xmlns:p14="http://schemas.microsoft.com/office/powerpoint/2010/main" val="42250959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54083" y="286603"/>
            <a:ext cx="10058400" cy="1450757"/>
          </a:xfrm>
        </p:spPr>
        <p:txBody>
          <a:bodyPr/>
          <a:lstStyle/>
          <a:p>
            <a:r>
              <a:rPr lang="ja-JP" altLang="en-US" b="1" dirty="0"/>
              <a:t>⑥</a:t>
            </a:r>
            <a:r>
              <a:rPr kumimoji="1" lang="ja-JP" altLang="en-US" b="1" dirty="0"/>
              <a:t>　総合事業について</a:t>
            </a:r>
            <a:br>
              <a:rPr kumimoji="1" lang="en-US" altLang="ja-JP" b="1" dirty="0"/>
            </a:br>
            <a:r>
              <a:rPr kumimoji="1" lang="ja-JP" altLang="en-US" b="1" dirty="0"/>
              <a:t>　　　     　</a:t>
            </a:r>
            <a:r>
              <a:rPr lang="ja-JP" altLang="en-US" b="1" dirty="0"/>
              <a:t>２ ） 　訪  　問  　型</a:t>
            </a:r>
            <a:endParaRPr kumimoji="1" lang="ja-JP" altLang="en-US" b="1" dirty="0"/>
          </a:p>
        </p:txBody>
      </p:sp>
      <p:sp>
        <p:nvSpPr>
          <p:cNvPr id="3" name="コンテンツ プレースホルダー 2"/>
          <p:cNvSpPr>
            <a:spLocks noGrp="1"/>
          </p:cNvSpPr>
          <p:nvPr>
            <p:ph idx="1"/>
          </p:nvPr>
        </p:nvSpPr>
        <p:spPr>
          <a:xfrm>
            <a:off x="506437" y="1737360"/>
            <a:ext cx="11282289" cy="4034561"/>
          </a:xfrm>
        </p:spPr>
        <p:txBody>
          <a:bodyPr>
            <a:noAutofit/>
          </a:bodyPr>
          <a:lstStyle/>
          <a:p>
            <a:r>
              <a:rPr lang="ja-JP" altLang="en-US" sz="2800" b="1" dirty="0">
                <a:solidFill>
                  <a:srgbClr val="FF9933"/>
                </a:solidFill>
                <a:effectLst>
                  <a:outerShdw blurRad="38100" dist="38100" dir="2700000" algn="tl">
                    <a:srgbClr val="000000">
                      <a:alpha val="43137"/>
                    </a:srgbClr>
                  </a:outerShdw>
                </a:effectLst>
              </a:rPr>
              <a:t>加算・減算について</a:t>
            </a:r>
          </a:p>
          <a:p>
            <a:r>
              <a:rPr lang="ja-JP" altLang="en-US" sz="2400" b="1" u="sng" dirty="0">
                <a:effectLst>
                  <a:outerShdw blurRad="38100" dist="38100" dir="2700000" algn="tl">
                    <a:srgbClr val="000000">
                      <a:alpha val="43137"/>
                    </a:srgbClr>
                  </a:outerShdw>
                </a:effectLst>
              </a:rPr>
              <a:t>（１）高齢者虐待防止の推進 </a:t>
            </a:r>
            <a:r>
              <a:rPr lang="ja-JP" altLang="en-US" sz="2400" b="1" dirty="0"/>
              <a:t>　　　　　　 ・高齢者虐待防止措置未実施減算（－</a:t>
            </a:r>
            <a:r>
              <a:rPr lang="en-US" altLang="ja-JP" sz="2400" b="1" dirty="0"/>
              <a:t>1/100</a:t>
            </a:r>
            <a:r>
              <a:rPr lang="ja-JP" altLang="en-US" sz="2400" b="1" dirty="0"/>
              <a:t>）</a:t>
            </a:r>
          </a:p>
          <a:p>
            <a:r>
              <a:rPr lang="ja-JP" altLang="en-US" sz="2400" b="1" u="sng" dirty="0">
                <a:effectLst>
                  <a:outerShdw blurRad="38100" dist="38100" dir="2700000" algn="tl">
                    <a:srgbClr val="000000">
                      <a:alpha val="43137"/>
                    </a:srgbClr>
                  </a:outerShdw>
                </a:effectLst>
              </a:rPr>
              <a:t>（２）業務継続計画未策定事業所に対する減算  </a:t>
            </a:r>
            <a:r>
              <a:rPr lang="ja-JP" altLang="en-US" b="1" dirty="0"/>
              <a:t>＊令和</a:t>
            </a:r>
            <a:r>
              <a:rPr lang="en-US" altLang="ja-JP" b="1" dirty="0"/>
              <a:t>7</a:t>
            </a:r>
            <a:r>
              <a:rPr lang="ja-JP" altLang="en-US" b="1" dirty="0"/>
              <a:t>年</a:t>
            </a:r>
            <a:r>
              <a:rPr lang="en-US" altLang="ja-JP" b="1" dirty="0"/>
              <a:t>3</a:t>
            </a:r>
            <a:r>
              <a:rPr lang="ja-JP" altLang="en-US" b="1" dirty="0"/>
              <a:t>月</a:t>
            </a:r>
            <a:r>
              <a:rPr lang="en-US" altLang="ja-JP" b="1" dirty="0"/>
              <a:t>31</a:t>
            </a:r>
            <a:r>
              <a:rPr lang="ja-JP" altLang="en-US" b="1" dirty="0"/>
              <a:t>日までの間減算を適用しない。</a:t>
            </a:r>
            <a:endParaRPr lang="ja-JP" altLang="en-US" sz="2400" b="1" dirty="0"/>
          </a:p>
          <a:p>
            <a:pPr marL="0" indent="0">
              <a:buNone/>
            </a:pPr>
            <a:r>
              <a:rPr lang="ja-JP" altLang="en-US" sz="2400" b="1" dirty="0"/>
              <a:t>　　　　　　　　　　　　　　　　　　　　　　　　　　　　　 ・業務継続計画未実施減算（－</a:t>
            </a:r>
            <a:r>
              <a:rPr lang="en-US" altLang="ja-JP" sz="2400" b="1" dirty="0"/>
              <a:t>1/100</a:t>
            </a:r>
            <a:r>
              <a:rPr lang="ja-JP" altLang="en-US" sz="2400" b="1" dirty="0"/>
              <a:t>）　　　　　　　　　　　　　　　　</a:t>
            </a:r>
            <a:endParaRPr lang="en-US" altLang="ja-JP" sz="2400" b="1" dirty="0"/>
          </a:p>
          <a:p>
            <a:pPr marL="0" indent="0">
              <a:buNone/>
            </a:pPr>
            <a:r>
              <a:rPr lang="ja-JP" altLang="en-US" sz="2400" b="1" u="sng" dirty="0">
                <a:effectLst>
                  <a:outerShdw blurRad="38100" dist="38100" dir="2700000" algn="tl">
                    <a:srgbClr val="000000">
                      <a:alpha val="43137"/>
                    </a:srgbClr>
                  </a:outerShdw>
                </a:effectLst>
              </a:rPr>
              <a:t> （３）口腔管理に係る連携の強化　</a:t>
            </a:r>
            <a:r>
              <a:rPr lang="ja-JP" altLang="en-US" sz="2400" b="1" dirty="0"/>
              <a:t>　　　　・口腔連携強化加算　</a:t>
            </a:r>
            <a:r>
              <a:rPr lang="en-US" altLang="ja-JP" sz="2400" b="1" dirty="0"/>
              <a:t>50</a:t>
            </a:r>
            <a:r>
              <a:rPr lang="ja-JP" altLang="en-US" sz="2400" b="1" dirty="0"/>
              <a:t>単位</a:t>
            </a:r>
            <a:r>
              <a:rPr lang="en-US" altLang="ja-JP" sz="2400" b="1" dirty="0"/>
              <a:t>/</a:t>
            </a:r>
            <a:r>
              <a:rPr lang="ja-JP" altLang="en-US" sz="2400" b="1" dirty="0"/>
              <a:t>回　＊</a:t>
            </a:r>
            <a:r>
              <a:rPr lang="en-US" altLang="ja-JP" sz="2400" b="1" dirty="0"/>
              <a:t>1</a:t>
            </a:r>
            <a:r>
              <a:rPr lang="ja-JP" altLang="en-US" sz="2400" b="1" dirty="0"/>
              <a:t>回のみ</a:t>
            </a:r>
          </a:p>
          <a:p>
            <a:r>
              <a:rPr lang="ja-JP" altLang="en-US" sz="2400" b="1" u="sng" dirty="0">
                <a:effectLst>
                  <a:outerShdw blurRad="38100" dist="38100" dir="2700000" algn="tl">
                    <a:srgbClr val="000000">
                      <a:alpha val="43137"/>
                    </a:srgbClr>
                  </a:outerShdw>
                </a:effectLst>
              </a:rPr>
              <a:t>（４）訪問介護における同一建物等居住者にサービス提供する場合の報酬の見直し</a:t>
            </a:r>
          </a:p>
          <a:p>
            <a:r>
              <a:rPr lang="ja-JP" altLang="en-US" sz="2400" b="1" dirty="0"/>
              <a:t>　　　　　　　　　　　　　　　　　　　　　　　　　　　　　　　　　　　　　　　　　　　　・１２％減算</a:t>
            </a:r>
          </a:p>
          <a:p>
            <a:r>
              <a:rPr lang="ja-JP" altLang="en-US" sz="2400" b="1" u="sng" dirty="0">
                <a:effectLst>
                  <a:outerShdw blurRad="38100" dist="38100" dir="2700000" algn="tl">
                    <a:srgbClr val="000000">
                      <a:alpha val="43137"/>
                    </a:srgbClr>
                  </a:outerShdw>
                </a:effectLst>
              </a:rPr>
              <a:t>（５）介護職員処遇改善加算関係</a:t>
            </a:r>
            <a:endParaRPr lang="en-US" altLang="ja-JP" sz="2400" b="1" u="sng" dirty="0">
              <a:effectLst>
                <a:outerShdw blurRad="38100" dist="38100" dir="2700000" algn="tl">
                  <a:srgbClr val="000000">
                    <a:alpha val="43137"/>
                  </a:srgbClr>
                </a:outerShdw>
              </a:effectLst>
            </a:endParaRPr>
          </a:p>
          <a:p>
            <a:r>
              <a:rPr lang="ja-JP" altLang="en-US" sz="2400" b="1" dirty="0"/>
              <a:t>　　　　　　　　　　　　　　　・（</a:t>
            </a:r>
            <a:r>
              <a:rPr lang="en-US" altLang="ja-JP" sz="2400" b="1" dirty="0"/>
              <a:t>R6</a:t>
            </a:r>
            <a:r>
              <a:rPr lang="ja-JP" altLang="en-US" sz="2400" b="1" dirty="0"/>
              <a:t>年</a:t>
            </a:r>
            <a:r>
              <a:rPr lang="en-US" altLang="ja-JP" sz="2400" b="1" dirty="0"/>
              <a:t>6</a:t>
            </a:r>
            <a:r>
              <a:rPr lang="ja-JP" altLang="en-US" sz="2400" b="1" dirty="0"/>
              <a:t>月以降）介護職員等処遇改善加算（１）～（</a:t>
            </a:r>
            <a:r>
              <a:rPr lang="en-US" altLang="ja-JP" sz="2400" b="1" dirty="0"/>
              <a:t>V</a:t>
            </a:r>
            <a:r>
              <a:rPr lang="ja-JP" altLang="en-US" sz="2400" b="1" dirty="0"/>
              <a:t>）に統一</a:t>
            </a:r>
          </a:p>
          <a:p>
            <a:endParaRPr lang="ja-JP" altLang="en-US" sz="2400" b="1" dirty="0"/>
          </a:p>
        </p:txBody>
      </p:sp>
      <p:sp>
        <p:nvSpPr>
          <p:cNvPr id="5" name="スライド番号プレースホルダー 4"/>
          <p:cNvSpPr>
            <a:spLocks noGrp="1"/>
          </p:cNvSpPr>
          <p:nvPr>
            <p:ph type="sldNum" sz="quarter" idx="12"/>
          </p:nvPr>
        </p:nvSpPr>
        <p:spPr/>
        <p:txBody>
          <a:bodyPr/>
          <a:lstStyle/>
          <a:p>
            <a:fld id="{F6483046-600A-4338-BAB2-32B44601B52B}" type="slidenum">
              <a:rPr kumimoji="1" lang="ja-JP" altLang="en-US" sz="2000" smtClean="0"/>
              <a:t>39</a:t>
            </a:fld>
            <a:endParaRPr kumimoji="1" lang="ja-JP" altLang="en-US" sz="2000" dirty="0"/>
          </a:p>
        </p:txBody>
      </p:sp>
    </p:spTree>
    <p:extLst>
      <p:ext uri="{BB962C8B-B14F-4D97-AF65-F5344CB8AC3E}">
        <p14:creationId xmlns:p14="http://schemas.microsoft.com/office/powerpoint/2010/main" val="3023411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②</a:t>
            </a:r>
            <a:r>
              <a:rPr kumimoji="1" lang="ja-JP" altLang="en-US" dirty="0"/>
              <a:t>令和６年度運営指導結果について</a:t>
            </a:r>
          </a:p>
        </p:txBody>
      </p:sp>
      <p:sp>
        <p:nvSpPr>
          <p:cNvPr id="3" name="コンテンツ プレースホルダー 2"/>
          <p:cNvSpPr>
            <a:spLocks noGrp="1"/>
          </p:cNvSpPr>
          <p:nvPr>
            <p:ph idx="1"/>
          </p:nvPr>
        </p:nvSpPr>
        <p:spPr>
          <a:xfrm>
            <a:off x="1097280" y="1446245"/>
            <a:ext cx="10845904" cy="4422849"/>
          </a:xfrm>
        </p:spPr>
        <p:txBody>
          <a:bodyPr>
            <a:normAutofit fontScale="92500" lnSpcReduction="10000"/>
          </a:bodyPr>
          <a:lstStyle/>
          <a:p>
            <a:endParaRPr lang="en-US" altLang="ja-JP" sz="3800" dirty="0"/>
          </a:p>
          <a:p>
            <a:r>
              <a:rPr lang="ja-JP" altLang="en-US" sz="3800" dirty="0"/>
              <a:t>　　運営指導　（実施期間　令和</a:t>
            </a:r>
            <a:r>
              <a:rPr lang="en-US" altLang="ja-JP" sz="3800" dirty="0"/>
              <a:t>6</a:t>
            </a:r>
            <a:r>
              <a:rPr lang="ja-JP" altLang="en-US" sz="3800" dirty="0"/>
              <a:t>年</a:t>
            </a:r>
            <a:r>
              <a:rPr lang="en-US" altLang="ja-JP" sz="3800" dirty="0"/>
              <a:t>11</a:t>
            </a:r>
            <a:r>
              <a:rPr lang="ja-JP" altLang="en-US" sz="3800" dirty="0"/>
              <a:t>月～令和</a:t>
            </a:r>
            <a:r>
              <a:rPr lang="en-US" altLang="ja-JP" sz="3800" dirty="0"/>
              <a:t>7</a:t>
            </a:r>
            <a:r>
              <a:rPr lang="ja-JP" altLang="en-US" sz="3800" dirty="0"/>
              <a:t>年</a:t>
            </a:r>
            <a:r>
              <a:rPr lang="en-US" altLang="ja-JP" sz="3800" dirty="0"/>
              <a:t>2</a:t>
            </a:r>
            <a:r>
              <a:rPr lang="ja-JP" altLang="en-US" sz="3800" dirty="0"/>
              <a:t>月）								</a:t>
            </a:r>
          </a:p>
          <a:p>
            <a:r>
              <a:rPr lang="ja-JP" altLang="en-US" sz="2400" dirty="0"/>
              <a:t>指 定 居 宅 介 護 支 援 事 業 所・・・・・・</a:t>
            </a:r>
            <a:r>
              <a:rPr lang="en-US" altLang="ja-JP" sz="2400" dirty="0"/>
              <a:t>3</a:t>
            </a:r>
            <a:r>
              <a:rPr lang="ja-JP" altLang="en-US" sz="2400" dirty="0"/>
              <a:t>件　 小規模多機能型居宅介護事業所・・・</a:t>
            </a:r>
            <a:r>
              <a:rPr lang="en-US" altLang="ja-JP" sz="2400" dirty="0"/>
              <a:t>1</a:t>
            </a:r>
            <a:r>
              <a:rPr lang="ja-JP" altLang="en-US" sz="2400" dirty="0"/>
              <a:t>件	</a:t>
            </a:r>
            <a:endParaRPr lang="en-US" altLang="ja-JP" sz="2400" dirty="0"/>
          </a:p>
          <a:p>
            <a:r>
              <a:rPr lang="ja-JP" altLang="en-US" sz="2400" dirty="0"/>
              <a:t>										　　　　　　　　認知症対応型共同生活介護事業所・・・</a:t>
            </a:r>
            <a:r>
              <a:rPr lang="en-US" altLang="ja-JP" sz="2400" dirty="0"/>
              <a:t>2</a:t>
            </a:r>
            <a:r>
              <a:rPr lang="ja-JP" altLang="en-US" sz="2400" dirty="0"/>
              <a:t>件　地域密着型通所介護事業所・・・・・・・</a:t>
            </a:r>
            <a:r>
              <a:rPr lang="en-US" altLang="ja-JP" sz="2400" dirty="0"/>
              <a:t>1</a:t>
            </a:r>
            <a:r>
              <a:rPr lang="ja-JP" altLang="en-US" sz="2400" dirty="0"/>
              <a:t>件</a:t>
            </a:r>
            <a:endParaRPr lang="en-US" altLang="ja-JP" sz="2400" dirty="0"/>
          </a:p>
          <a:p>
            <a:endParaRPr lang="en-US" altLang="ja-JP" sz="2400" dirty="0"/>
          </a:p>
          <a:p>
            <a:r>
              <a:rPr lang="ja-JP" altLang="en-US" sz="2400" dirty="0"/>
              <a:t>認知症対応型通所介護事業所・・・・・・・</a:t>
            </a:r>
            <a:r>
              <a:rPr lang="en-US" altLang="ja-JP" sz="2400" dirty="0"/>
              <a:t>1</a:t>
            </a:r>
            <a:r>
              <a:rPr lang="ja-JP" altLang="en-US" sz="2400" dirty="0"/>
              <a:t>件											</a:t>
            </a:r>
          </a:p>
          <a:p>
            <a:endParaRPr kumimoji="1" lang="ja-JP" altLang="en-US" dirty="0"/>
          </a:p>
        </p:txBody>
      </p:sp>
      <p:sp>
        <p:nvSpPr>
          <p:cNvPr id="6" name="スライド番号プレースホルダー 5"/>
          <p:cNvSpPr>
            <a:spLocks noGrp="1"/>
          </p:cNvSpPr>
          <p:nvPr>
            <p:ph type="sldNum" sz="quarter" idx="12"/>
          </p:nvPr>
        </p:nvSpPr>
        <p:spPr/>
        <p:txBody>
          <a:bodyPr/>
          <a:lstStyle/>
          <a:p>
            <a:fld id="{F6483046-600A-4338-BAB2-32B44601B52B}" type="slidenum">
              <a:rPr kumimoji="1" lang="ja-JP" altLang="en-US" sz="2000" smtClean="0"/>
              <a:t>4</a:t>
            </a:fld>
            <a:endParaRPr kumimoji="1" lang="ja-JP" altLang="en-US" sz="2000" dirty="0"/>
          </a:p>
        </p:txBody>
      </p:sp>
    </p:spTree>
    <p:extLst>
      <p:ext uri="{BB962C8B-B14F-4D97-AF65-F5344CB8AC3E}">
        <p14:creationId xmlns:p14="http://schemas.microsoft.com/office/powerpoint/2010/main" val="7474075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F6483046-600A-4338-BAB2-32B44601B52B}" type="slidenum">
              <a:rPr kumimoji="1" lang="ja-JP" altLang="en-US" sz="2000" smtClean="0"/>
              <a:t>40</a:t>
            </a:fld>
            <a:endParaRPr kumimoji="1" lang="ja-JP" altLang="en-US" sz="2000" dirty="0"/>
          </a:p>
        </p:txBody>
      </p:sp>
      <p:pic>
        <p:nvPicPr>
          <p:cNvPr id="4" name="図 3"/>
          <p:cNvPicPr>
            <a:picLocks noChangeAspect="1"/>
          </p:cNvPicPr>
          <p:nvPr/>
        </p:nvPicPr>
        <p:blipFill>
          <a:blip r:embed="rId2"/>
          <a:stretch>
            <a:fillRect/>
          </a:stretch>
        </p:blipFill>
        <p:spPr>
          <a:xfrm>
            <a:off x="267286" y="1"/>
            <a:ext cx="11535508" cy="6326154"/>
          </a:xfrm>
          <a:prstGeom prst="rect">
            <a:avLst/>
          </a:prstGeom>
        </p:spPr>
      </p:pic>
    </p:spTree>
    <p:extLst>
      <p:ext uri="{BB962C8B-B14F-4D97-AF65-F5344CB8AC3E}">
        <p14:creationId xmlns:p14="http://schemas.microsoft.com/office/powerpoint/2010/main" val="24594841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t>⑥</a:t>
            </a:r>
            <a:r>
              <a:rPr kumimoji="1" lang="ja-JP" altLang="en-US" b="1" dirty="0"/>
              <a:t>　総合事業について</a:t>
            </a:r>
            <a:br>
              <a:rPr kumimoji="1" lang="en-US" altLang="ja-JP" b="1" dirty="0"/>
            </a:br>
            <a:r>
              <a:rPr kumimoji="1" lang="ja-JP" altLang="en-US" b="1" dirty="0"/>
              <a:t>　　　</a:t>
            </a:r>
            <a:r>
              <a:rPr lang="ja-JP" altLang="en-US" b="1" dirty="0"/>
              <a:t>３）事業所指定・変更届出等</a:t>
            </a:r>
            <a:endParaRPr kumimoji="1" lang="ja-JP" altLang="en-US" b="1" dirty="0"/>
          </a:p>
        </p:txBody>
      </p:sp>
      <p:sp>
        <p:nvSpPr>
          <p:cNvPr id="3" name="コンテンツ プレースホルダー 2"/>
          <p:cNvSpPr>
            <a:spLocks noGrp="1"/>
          </p:cNvSpPr>
          <p:nvPr>
            <p:ph idx="1"/>
          </p:nvPr>
        </p:nvSpPr>
        <p:spPr/>
        <p:txBody>
          <a:bodyPr>
            <a:noAutofit/>
          </a:bodyPr>
          <a:lstStyle/>
          <a:p>
            <a:r>
              <a:rPr lang="ja-JP" altLang="en-US" sz="2400" b="1" dirty="0"/>
              <a:t>指定有効期限の確認、計画的な手続きの実施をお願いいたします。</a:t>
            </a:r>
          </a:p>
          <a:p>
            <a:r>
              <a:rPr lang="en-US" altLang="ja-JP" sz="2400" b="1" u="sng" dirty="0">
                <a:effectLst>
                  <a:outerShdw blurRad="38100" dist="38100" dir="2700000" algn="tl">
                    <a:srgbClr val="000000">
                      <a:alpha val="43137"/>
                    </a:srgbClr>
                  </a:outerShdw>
                </a:effectLst>
              </a:rPr>
              <a:t>(1)</a:t>
            </a:r>
            <a:r>
              <a:rPr lang="ja-JP" altLang="en-US" sz="2400" b="1" u="sng" dirty="0">
                <a:effectLst>
                  <a:outerShdw blurRad="38100" dist="38100" dir="2700000" algn="tl">
                    <a:srgbClr val="000000">
                      <a:alpha val="43137"/>
                    </a:srgbClr>
                  </a:outerShdw>
                </a:effectLst>
              </a:rPr>
              <a:t>変更の届出</a:t>
            </a:r>
            <a:r>
              <a:rPr lang="ja-JP" altLang="en-US" sz="2400" b="1" dirty="0"/>
              <a:t>・・・事業を廃止・休止・再開したときは</a:t>
            </a:r>
            <a:r>
              <a:rPr lang="en-US" altLang="ja-JP" sz="2400" b="1" dirty="0"/>
              <a:t>10</a:t>
            </a:r>
            <a:r>
              <a:rPr lang="ja-JP" altLang="en-US" sz="2400" b="1" dirty="0"/>
              <a:t>日以内</a:t>
            </a:r>
          </a:p>
          <a:p>
            <a:r>
              <a:rPr lang="en-US" altLang="ja-JP" sz="2400" b="1" u="sng" dirty="0">
                <a:effectLst>
                  <a:outerShdw blurRad="38100" dist="38100" dir="2700000" algn="tl">
                    <a:srgbClr val="000000">
                      <a:alpha val="43137"/>
                    </a:srgbClr>
                  </a:outerShdw>
                </a:effectLst>
              </a:rPr>
              <a:t>(2)</a:t>
            </a:r>
            <a:r>
              <a:rPr lang="ja-JP" altLang="en-US" sz="2400" b="1" u="sng" dirty="0">
                <a:effectLst>
                  <a:outerShdw blurRad="38100" dist="38100" dir="2700000" algn="tl">
                    <a:srgbClr val="000000">
                      <a:alpha val="43137"/>
                    </a:srgbClr>
                  </a:outerShdw>
                </a:effectLst>
              </a:rPr>
              <a:t>新規・指定更新について</a:t>
            </a:r>
            <a:r>
              <a:rPr lang="ja-JP" altLang="en-US" sz="2400" b="1" dirty="0"/>
              <a:t>・・・新規事業所は、利用開始予定日の約１ヶ月前　　</a:t>
            </a:r>
            <a:endParaRPr lang="en-US" altLang="ja-JP" sz="2400" b="1" dirty="0"/>
          </a:p>
          <a:p>
            <a:r>
              <a:rPr lang="ja-JP" altLang="en-US" sz="2400" b="1" dirty="0"/>
              <a:t>　　までに、必要書類を提出してください。</a:t>
            </a:r>
          </a:p>
          <a:p>
            <a:r>
              <a:rPr lang="ja-JP" altLang="en-US" sz="2400" b="1" dirty="0"/>
              <a:t>　　また指定更新は </a:t>
            </a:r>
            <a:r>
              <a:rPr lang="en-US" altLang="ja-JP" sz="2400" b="1" dirty="0"/>
              <a:t>6 </a:t>
            </a:r>
            <a:r>
              <a:rPr lang="ja-JP" altLang="en-US" sz="2400" b="1" dirty="0"/>
              <a:t>年ごとに更新を受けなければ介護保険事業者としての　　</a:t>
            </a:r>
            <a:endParaRPr lang="en-US" altLang="ja-JP" sz="2400" b="1" dirty="0"/>
          </a:p>
          <a:p>
            <a:r>
              <a:rPr lang="ja-JP" altLang="en-US" sz="2400" b="1" dirty="0"/>
              <a:t>　　効力を失うこととされています。指定有効期限の約１ヶ月前までに、</a:t>
            </a:r>
            <a:endParaRPr lang="en-US" altLang="ja-JP" sz="2400" b="1" dirty="0"/>
          </a:p>
          <a:p>
            <a:r>
              <a:rPr lang="ja-JP" altLang="en-US" sz="2400" b="1" dirty="0"/>
              <a:t>　　必要書類を提出してください。</a:t>
            </a:r>
          </a:p>
          <a:p>
            <a:r>
              <a:rPr lang="en-US" altLang="ja-JP" sz="2400" b="1" u="sng" dirty="0">
                <a:effectLst>
                  <a:outerShdw blurRad="38100" dist="38100" dir="2700000" algn="tl">
                    <a:srgbClr val="000000">
                      <a:alpha val="43137"/>
                    </a:srgbClr>
                  </a:outerShdw>
                </a:effectLst>
              </a:rPr>
              <a:t>(3) </a:t>
            </a:r>
            <a:r>
              <a:rPr lang="ja-JP" altLang="en-US" sz="2400" b="1" u="sng" dirty="0">
                <a:effectLst>
                  <a:outerShdw blurRad="38100" dist="38100" dir="2700000" algn="tl">
                    <a:srgbClr val="000000">
                      <a:alpha val="43137"/>
                    </a:srgbClr>
                  </a:outerShdw>
                </a:effectLst>
              </a:rPr>
              <a:t>必要書類・様式等</a:t>
            </a:r>
          </a:p>
          <a:p>
            <a:r>
              <a:rPr lang="ja-JP" altLang="en-US" sz="2400" b="1" dirty="0"/>
              <a:t>　　サービス種別ごと異なります。ホームページをご確認ください。</a:t>
            </a:r>
          </a:p>
        </p:txBody>
      </p:sp>
      <p:sp>
        <p:nvSpPr>
          <p:cNvPr id="5" name="スライド番号プレースホルダー 4"/>
          <p:cNvSpPr>
            <a:spLocks noGrp="1"/>
          </p:cNvSpPr>
          <p:nvPr>
            <p:ph type="sldNum" sz="quarter" idx="12"/>
          </p:nvPr>
        </p:nvSpPr>
        <p:spPr/>
        <p:txBody>
          <a:bodyPr/>
          <a:lstStyle/>
          <a:p>
            <a:fld id="{F6483046-600A-4338-BAB2-32B44601B52B}" type="slidenum">
              <a:rPr kumimoji="1" lang="ja-JP" altLang="en-US" sz="2000" smtClean="0"/>
              <a:t>41</a:t>
            </a:fld>
            <a:endParaRPr kumimoji="1" lang="ja-JP" altLang="en-US" sz="2000" dirty="0"/>
          </a:p>
        </p:txBody>
      </p:sp>
    </p:spTree>
    <p:extLst>
      <p:ext uri="{BB962C8B-B14F-4D97-AF65-F5344CB8AC3E}">
        <p14:creationId xmlns:p14="http://schemas.microsoft.com/office/powerpoint/2010/main" val="40203338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F6483046-600A-4338-BAB2-32B44601B52B}" type="slidenum">
              <a:rPr kumimoji="1" lang="ja-JP" altLang="en-US" sz="2000" smtClean="0"/>
              <a:t>42</a:t>
            </a:fld>
            <a:endParaRPr kumimoji="1" lang="ja-JP" altLang="en-US" sz="2000" dirty="0"/>
          </a:p>
        </p:txBody>
      </p:sp>
      <p:pic>
        <p:nvPicPr>
          <p:cNvPr id="4" name="図 3"/>
          <p:cNvPicPr>
            <a:picLocks noChangeAspect="1"/>
          </p:cNvPicPr>
          <p:nvPr/>
        </p:nvPicPr>
        <p:blipFill>
          <a:blip r:embed="rId2"/>
          <a:stretch>
            <a:fillRect/>
          </a:stretch>
        </p:blipFill>
        <p:spPr>
          <a:xfrm>
            <a:off x="913571" y="1481070"/>
            <a:ext cx="8716430" cy="3296203"/>
          </a:xfrm>
          <a:prstGeom prst="rect">
            <a:avLst/>
          </a:prstGeom>
        </p:spPr>
      </p:pic>
      <p:pic>
        <p:nvPicPr>
          <p:cNvPr id="6" name="図 5"/>
          <p:cNvPicPr>
            <a:picLocks noChangeAspect="1"/>
          </p:cNvPicPr>
          <p:nvPr/>
        </p:nvPicPr>
        <p:blipFill>
          <a:blip r:embed="rId3"/>
          <a:stretch>
            <a:fillRect/>
          </a:stretch>
        </p:blipFill>
        <p:spPr>
          <a:xfrm>
            <a:off x="9688603" y="2226375"/>
            <a:ext cx="1735734" cy="1748222"/>
          </a:xfrm>
          <a:prstGeom prst="rect">
            <a:avLst/>
          </a:prstGeom>
        </p:spPr>
      </p:pic>
    </p:spTree>
    <p:extLst>
      <p:ext uri="{BB962C8B-B14F-4D97-AF65-F5344CB8AC3E}">
        <p14:creationId xmlns:p14="http://schemas.microsoft.com/office/powerpoint/2010/main" val="17490611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t>⑥</a:t>
            </a:r>
            <a:r>
              <a:rPr kumimoji="1" lang="ja-JP" altLang="en-US" b="1" dirty="0"/>
              <a:t>　総合事業について</a:t>
            </a:r>
            <a:br>
              <a:rPr kumimoji="1" lang="en-US" altLang="ja-JP" b="1" dirty="0"/>
            </a:br>
            <a:r>
              <a:rPr kumimoji="1" lang="ja-JP" altLang="en-US" b="1" dirty="0"/>
              <a:t>　　　　　　</a:t>
            </a:r>
            <a:r>
              <a:rPr lang="ja-JP" altLang="en-US" b="1" dirty="0"/>
              <a:t>４ ）　そ　の　他</a:t>
            </a:r>
            <a:endParaRPr kumimoji="1" lang="ja-JP" altLang="en-US" b="1" dirty="0"/>
          </a:p>
        </p:txBody>
      </p:sp>
      <p:sp>
        <p:nvSpPr>
          <p:cNvPr id="3" name="コンテンツ プレースホルダー 2"/>
          <p:cNvSpPr>
            <a:spLocks noGrp="1"/>
          </p:cNvSpPr>
          <p:nvPr>
            <p:ph idx="1"/>
          </p:nvPr>
        </p:nvSpPr>
        <p:spPr/>
        <p:txBody>
          <a:bodyPr/>
          <a:lstStyle/>
          <a:p>
            <a:r>
              <a:rPr lang="ja-JP" altLang="en-US" sz="2800" b="1" dirty="0"/>
              <a:t>・介護予防・日常生活支援総合事業における事業所指定関係の届出については、市町村が保険者となっております。登録情報や加算などに変更が生じた場合は、指定を受けている各市町村の保険者へ、ご提出くださいますようお願いいたします。</a:t>
            </a:r>
          </a:p>
          <a:p>
            <a:r>
              <a:rPr lang="ja-JP" altLang="en-US" sz="2800" b="1" dirty="0"/>
              <a:t>・書類の提出は、</a:t>
            </a:r>
            <a:r>
              <a:rPr lang="ja-JP" altLang="en-US" sz="2800" b="1" u="sng" dirty="0">
                <a:solidFill>
                  <a:srgbClr val="FF0000"/>
                </a:solidFill>
              </a:rPr>
              <a:t>介護福祉課宛　</a:t>
            </a:r>
            <a:r>
              <a:rPr lang="en-US" altLang="ja-JP" sz="2800" b="1" u="sng" dirty="0">
                <a:solidFill>
                  <a:srgbClr val="FF0000"/>
                </a:solidFill>
              </a:rPr>
              <a:t>R8.4</a:t>
            </a:r>
            <a:r>
              <a:rPr lang="ja-JP" altLang="en-US" sz="2800" b="1" u="sng" dirty="0">
                <a:solidFill>
                  <a:srgbClr val="FF0000"/>
                </a:solidFill>
              </a:rPr>
              <a:t>～原則電子申請</a:t>
            </a:r>
            <a:r>
              <a:rPr lang="ja-JP" altLang="en-US" sz="2800" b="1" dirty="0"/>
              <a:t>にて受付になります。</a:t>
            </a:r>
          </a:p>
          <a:p>
            <a:r>
              <a:rPr lang="ja-JP" altLang="en-US" sz="2800" b="1" dirty="0"/>
              <a:t>・届出等を適切に提出せずに、人員基準違反や加算要件を満たしていないにも関わらず、介護報酬を請求することは不正請求となりますのでご注意ください。</a:t>
            </a:r>
          </a:p>
          <a:p>
            <a:endParaRPr kumimoji="1" lang="ja-JP" altLang="en-US" dirty="0"/>
          </a:p>
        </p:txBody>
      </p:sp>
      <p:sp>
        <p:nvSpPr>
          <p:cNvPr id="5" name="スライド番号プレースホルダー 4"/>
          <p:cNvSpPr>
            <a:spLocks noGrp="1"/>
          </p:cNvSpPr>
          <p:nvPr>
            <p:ph type="sldNum" sz="quarter" idx="12"/>
          </p:nvPr>
        </p:nvSpPr>
        <p:spPr/>
        <p:txBody>
          <a:bodyPr/>
          <a:lstStyle/>
          <a:p>
            <a:fld id="{F6483046-600A-4338-BAB2-32B44601B52B}" type="slidenum">
              <a:rPr kumimoji="1" lang="ja-JP" altLang="en-US" sz="2000" smtClean="0"/>
              <a:t>43</a:t>
            </a:fld>
            <a:endParaRPr kumimoji="1" lang="ja-JP" altLang="en-US" sz="2000" dirty="0"/>
          </a:p>
        </p:txBody>
      </p:sp>
    </p:spTree>
    <p:extLst>
      <p:ext uri="{BB962C8B-B14F-4D97-AF65-F5344CB8AC3E}">
        <p14:creationId xmlns:p14="http://schemas.microsoft.com/office/powerpoint/2010/main" val="6958399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AE1802-4652-3F1F-5913-C00295DFDDA2}"/>
              </a:ext>
            </a:extLst>
          </p:cNvPr>
          <p:cNvSpPr>
            <a:spLocks noGrp="1"/>
          </p:cNvSpPr>
          <p:nvPr>
            <p:ph type="title"/>
          </p:nvPr>
        </p:nvSpPr>
        <p:spPr>
          <a:xfrm>
            <a:off x="1097280" y="286603"/>
            <a:ext cx="10058400" cy="707886"/>
          </a:xfrm>
        </p:spPr>
        <p:txBody>
          <a:bodyPr>
            <a:normAutofit fontScale="90000"/>
          </a:bodyPr>
          <a:lstStyle/>
          <a:p>
            <a:pPr algn="ctr"/>
            <a:r>
              <a:rPr kumimoji="1" lang="ja-JP" altLang="en-US" dirty="0"/>
              <a:t>小美玉市独自の総合事業について</a:t>
            </a:r>
          </a:p>
        </p:txBody>
      </p:sp>
      <p:graphicFrame>
        <p:nvGraphicFramePr>
          <p:cNvPr id="6" name="コンテンツ プレースホルダー 5">
            <a:extLst>
              <a:ext uri="{FF2B5EF4-FFF2-40B4-BE49-F238E27FC236}">
                <a16:creationId xmlns:a16="http://schemas.microsoft.com/office/drawing/2014/main" id="{89159DC1-4351-51B8-128B-277FD077162A}"/>
              </a:ext>
            </a:extLst>
          </p:cNvPr>
          <p:cNvGraphicFramePr>
            <a:graphicFrameLocks noGrp="1"/>
          </p:cNvGraphicFramePr>
          <p:nvPr>
            <p:ph idx="1"/>
            <p:extLst>
              <p:ext uri="{D42A27DB-BD31-4B8C-83A1-F6EECF244321}">
                <p14:modId xmlns:p14="http://schemas.microsoft.com/office/powerpoint/2010/main" val="113488645"/>
              </p:ext>
            </p:extLst>
          </p:nvPr>
        </p:nvGraphicFramePr>
        <p:xfrm>
          <a:off x="1899711" y="994490"/>
          <a:ext cx="8457268" cy="3889240"/>
        </p:xfrm>
        <a:graphic>
          <a:graphicData uri="http://schemas.openxmlformats.org/drawingml/2006/table">
            <a:tbl>
              <a:tblPr firstRow="1" firstCol="1" bandRow="1">
                <a:tableStyleId>{5C22544A-7EE6-4342-B048-85BDC9FD1C3A}</a:tableStyleId>
              </a:tblPr>
              <a:tblGrid>
                <a:gridCol w="2114317">
                  <a:extLst>
                    <a:ext uri="{9D8B030D-6E8A-4147-A177-3AD203B41FA5}">
                      <a16:colId xmlns:a16="http://schemas.microsoft.com/office/drawing/2014/main" val="2367823173"/>
                    </a:ext>
                  </a:extLst>
                </a:gridCol>
                <a:gridCol w="2114317">
                  <a:extLst>
                    <a:ext uri="{9D8B030D-6E8A-4147-A177-3AD203B41FA5}">
                      <a16:colId xmlns:a16="http://schemas.microsoft.com/office/drawing/2014/main" val="4181380759"/>
                    </a:ext>
                  </a:extLst>
                </a:gridCol>
                <a:gridCol w="2114317">
                  <a:extLst>
                    <a:ext uri="{9D8B030D-6E8A-4147-A177-3AD203B41FA5}">
                      <a16:colId xmlns:a16="http://schemas.microsoft.com/office/drawing/2014/main" val="1287331182"/>
                    </a:ext>
                  </a:extLst>
                </a:gridCol>
                <a:gridCol w="2114317">
                  <a:extLst>
                    <a:ext uri="{9D8B030D-6E8A-4147-A177-3AD203B41FA5}">
                      <a16:colId xmlns:a16="http://schemas.microsoft.com/office/drawing/2014/main" val="1070677126"/>
                    </a:ext>
                  </a:extLst>
                </a:gridCol>
              </a:tblGrid>
              <a:tr h="388924">
                <a:tc>
                  <a:txBody>
                    <a:bodyPr/>
                    <a:lstStyle/>
                    <a:p>
                      <a:pPr algn="just"/>
                      <a:r>
                        <a:rPr lang="en-US" sz="1050" kern="100">
                          <a:effectLst/>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050" kern="100">
                          <a:effectLst/>
                        </a:rPr>
                        <a:t>従前相当</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050" kern="100">
                          <a:effectLst/>
                        </a:rPr>
                        <a:t>サービス・活動</a:t>
                      </a:r>
                      <a:r>
                        <a:rPr lang="en-US" sz="1050" kern="100">
                          <a:effectLst/>
                        </a:rPr>
                        <a:t>A</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050" kern="100" dirty="0">
                          <a:effectLst/>
                        </a:rPr>
                        <a:t>サービス・活動</a:t>
                      </a:r>
                      <a:r>
                        <a:rPr lang="en-US" sz="1050" kern="100" dirty="0">
                          <a:effectLst/>
                        </a:rPr>
                        <a:t>C</a:t>
                      </a:r>
                      <a:endParaRPr lang="ja-JP" sz="1050" kern="100" dirty="0">
                        <a:effectLst/>
                      </a:endParaRPr>
                    </a:p>
                    <a:p>
                      <a:pPr algn="just"/>
                      <a:r>
                        <a:rPr lang="en-US" sz="1050" kern="100" dirty="0">
                          <a:effectLst/>
                        </a:rPr>
                        <a:t> </a:t>
                      </a:r>
                      <a:r>
                        <a:rPr lang="ja-JP" altLang="en-US" sz="1050" kern="100" dirty="0">
                          <a:effectLst/>
                        </a:rPr>
                        <a:t>（短期集中予防サービス）</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1472186197"/>
                  </a:ext>
                </a:extLst>
              </a:tr>
              <a:tr h="777848">
                <a:tc>
                  <a:txBody>
                    <a:bodyPr/>
                    <a:lstStyle/>
                    <a:p>
                      <a:pPr algn="ctr"/>
                      <a:r>
                        <a:rPr lang="ja-JP" sz="1050" kern="100">
                          <a:effectLst/>
                        </a:rPr>
                        <a:t>対象者</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050" kern="100">
                          <a:effectLst/>
                        </a:rPr>
                        <a:t>事業該当者</a:t>
                      </a:r>
                    </a:p>
                    <a:p>
                      <a:pPr algn="just"/>
                      <a:r>
                        <a:rPr lang="ja-JP" sz="1050" kern="100">
                          <a:effectLst/>
                        </a:rPr>
                        <a:t>要支援１．２</a:t>
                      </a:r>
                    </a:p>
                    <a:p>
                      <a:pPr algn="just"/>
                      <a:r>
                        <a:rPr lang="en-US" sz="1050" kern="100">
                          <a:effectLst/>
                        </a:rPr>
                        <a:t> </a:t>
                      </a:r>
                      <a:endParaRPr lang="ja-JP" sz="1050" kern="100">
                        <a:effectLst/>
                      </a:endParaRPr>
                    </a:p>
                    <a:p>
                      <a:pPr algn="just"/>
                      <a:r>
                        <a:rPr lang="en-US" sz="1050" kern="100">
                          <a:effectLst/>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050" kern="100">
                          <a:effectLst/>
                        </a:rPr>
                        <a:t>要支援１．２</a:t>
                      </a:r>
                    </a:p>
                    <a:p>
                      <a:pPr algn="just"/>
                      <a:r>
                        <a:rPr lang="ja-JP" sz="1050" kern="100">
                          <a:effectLst/>
                        </a:rPr>
                        <a:t>（＊新規の事業該当者のみ半年間利用可）</a:t>
                      </a:r>
                    </a:p>
                    <a:p>
                      <a:pPr algn="just"/>
                      <a:r>
                        <a:rPr lang="en-US" sz="1050" kern="100">
                          <a:effectLst/>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050" kern="100" dirty="0">
                          <a:effectLst/>
                        </a:rPr>
                        <a:t>事業該当者</a:t>
                      </a:r>
                    </a:p>
                    <a:p>
                      <a:pPr algn="just"/>
                      <a:r>
                        <a:rPr lang="ja-JP" sz="1050" kern="100" dirty="0">
                          <a:effectLst/>
                        </a:rPr>
                        <a:t>要支援１．２</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1813307032"/>
                  </a:ext>
                </a:extLst>
              </a:tr>
              <a:tr h="583386">
                <a:tc>
                  <a:txBody>
                    <a:bodyPr/>
                    <a:lstStyle/>
                    <a:p>
                      <a:pPr algn="ctr"/>
                      <a:r>
                        <a:rPr lang="ja-JP" sz="1050" kern="100">
                          <a:effectLst/>
                        </a:rPr>
                        <a:t>対象者像</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050" kern="100">
                          <a:effectLst/>
                        </a:rPr>
                        <a:t>＊進行性疾患や病態が安定しない</a:t>
                      </a:r>
                      <a:r>
                        <a:rPr lang="ja-JP" altLang="en-US" sz="1050" kern="100">
                          <a:effectLst/>
                        </a:rPr>
                        <a:t>方</a:t>
                      </a:r>
                      <a:r>
                        <a:rPr lang="ja-JP" sz="1050" kern="100">
                          <a:effectLst/>
                        </a:rPr>
                        <a:t>、専門職の支援の必要性がある人</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050" kern="100">
                          <a:effectLst/>
                        </a:rPr>
                        <a:t>閉じこもり傾向な方、まずはデイを体験したい方など</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050" kern="100" dirty="0">
                          <a:effectLst/>
                        </a:rPr>
                        <a:t>筋力が落ちたと感じた方、今後デイケアなど検討中の方など</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2045731066"/>
                  </a:ext>
                </a:extLst>
              </a:tr>
              <a:tr h="194462">
                <a:tc>
                  <a:txBody>
                    <a:bodyPr/>
                    <a:lstStyle/>
                    <a:p>
                      <a:pPr algn="ctr"/>
                      <a:r>
                        <a:rPr lang="ja-JP" sz="1050" kern="100">
                          <a:effectLst/>
                        </a:rPr>
                        <a:t>訪問型</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rowSpan="2">
                  <a:txBody>
                    <a:bodyPr/>
                    <a:lstStyle/>
                    <a:p>
                      <a:pPr algn="just"/>
                      <a:r>
                        <a:rPr lang="ja-JP" sz="1050" kern="100" dirty="0">
                          <a:effectLst/>
                        </a:rPr>
                        <a:t>身体介助を伴う</a:t>
                      </a:r>
                    </a:p>
                    <a:p>
                      <a:pPr algn="just"/>
                      <a:r>
                        <a:rPr lang="ja-JP" sz="1050" kern="100" dirty="0">
                          <a:effectLst/>
                        </a:rPr>
                        <a:t>サービス</a:t>
                      </a:r>
                    </a:p>
                    <a:p>
                      <a:pPr algn="just"/>
                      <a:r>
                        <a:rPr lang="en-US" sz="1050" kern="100" dirty="0">
                          <a:effectLst/>
                        </a:rPr>
                        <a:t> </a:t>
                      </a:r>
                      <a:endParaRPr lang="ja-JP" sz="1050" kern="100" dirty="0">
                        <a:effectLst/>
                      </a:endParaRPr>
                    </a:p>
                    <a:p>
                      <a:pPr algn="just"/>
                      <a:r>
                        <a:rPr lang="en-US" sz="1050" kern="100" dirty="0">
                          <a:effectLst/>
                        </a:rPr>
                        <a:t> </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r>
                        <a:rPr lang="ja-JP" sz="1050" kern="100">
                          <a:effectLst/>
                        </a:rPr>
                        <a:t>なし</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rowSpan="2">
                  <a:txBody>
                    <a:bodyPr/>
                    <a:lstStyle/>
                    <a:p>
                      <a:pPr algn="just"/>
                      <a:r>
                        <a:rPr lang="ja-JP" sz="1050" kern="100" dirty="0">
                          <a:effectLst/>
                        </a:rPr>
                        <a:t>生活機能等の改善を目的とした</a:t>
                      </a:r>
                      <a:endParaRPr lang="en-US" altLang="ja-JP" sz="1050" kern="100" dirty="0">
                        <a:effectLst/>
                      </a:endParaRPr>
                    </a:p>
                    <a:p>
                      <a:pPr algn="just"/>
                      <a:r>
                        <a:rPr lang="ja-JP" sz="1050" kern="100" dirty="0">
                          <a:effectLst/>
                        </a:rPr>
                        <a:t>リハ職による約３か月間の訪問・通所の実施。</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4289210709"/>
                  </a:ext>
                </a:extLst>
              </a:tr>
              <a:tr h="583386">
                <a:tc>
                  <a:txBody>
                    <a:bodyPr/>
                    <a:lstStyle/>
                    <a:p>
                      <a:pPr algn="ctr"/>
                      <a:r>
                        <a:rPr lang="ja-JP" sz="1050" kern="100">
                          <a:effectLst/>
                        </a:rPr>
                        <a:t>通所型</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vMerge="1">
                  <a:txBody>
                    <a:bodyPr/>
                    <a:lstStyle/>
                    <a:p>
                      <a:endParaRPr kumimoji="1" lang="ja-JP" altLang="en-US"/>
                    </a:p>
                  </a:txBody>
                  <a:tcPr/>
                </a:tc>
                <a:tc>
                  <a:txBody>
                    <a:bodyPr/>
                    <a:lstStyle/>
                    <a:p>
                      <a:pPr algn="just"/>
                      <a:r>
                        <a:rPr lang="ja-JP" sz="1050" kern="100" dirty="0">
                          <a:effectLst/>
                        </a:rPr>
                        <a:t>身体介助を伴わないミニデイ。</a:t>
                      </a:r>
                      <a:endParaRPr lang="en-US" altLang="ja-JP" sz="1050" kern="100" dirty="0">
                        <a:effectLst/>
                      </a:endParaRPr>
                    </a:p>
                    <a:p>
                      <a:pPr algn="just"/>
                      <a:r>
                        <a:rPr lang="ja-JP" sz="1050" kern="100" dirty="0">
                          <a:effectLst/>
                        </a:rPr>
                        <a:t>（入浴なし）</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vMerge="1">
                  <a:txBody>
                    <a:bodyPr/>
                    <a:lstStyle/>
                    <a:p>
                      <a:endParaRPr kumimoji="1" lang="ja-JP" altLang="en-US"/>
                    </a:p>
                  </a:txBody>
                  <a:tcPr/>
                </a:tc>
                <a:extLst>
                  <a:ext uri="{0D108BD9-81ED-4DB2-BD59-A6C34878D82A}">
                    <a16:rowId xmlns:a16="http://schemas.microsoft.com/office/drawing/2014/main" val="2920792388"/>
                  </a:ext>
                </a:extLst>
              </a:tr>
              <a:tr h="194462">
                <a:tc>
                  <a:txBody>
                    <a:bodyPr/>
                    <a:lstStyle/>
                    <a:p>
                      <a:pPr algn="ctr"/>
                      <a:r>
                        <a:rPr lang="ja-JP" sz="1050" kern="100">
                          <a:effectLst/>
                        </a:rPr>
                        <a:t>マネジメント方式</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050" kern="100">
                          <a:effectLst/>
                        </a:rPr>
                        <a:t>マネジメント</a:t>
                      </a:r>
                      <a:r>
                        <a:rPr lang="en-US" sz="1050" kern="100">
                          <a:effectLst/>
                        </a:rPr>
                        <a:t>A</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050" kern="100">
                          <a:effectLst/>
                        </a:rPr>
                        <a:t>マネジメント</a:t>
                      </a:r>
                      <a:r>
                        <a:rPr lang="en-US" sz="1050" kern="100">
                          <a:effectLst/>
                        </a:rPr>
                        <a:t>B</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050" kern="100">
                          <a:effectLst/>
                        </a:rPr>
                        <a:t>マネジメント</a:t>
                      </a:r>
                      <a:r>
                        <a:rPr lang="en-US" sz="1050" kern="100">
                          <a:effectLst/>
                        </a:rPr>
                        <a:t>A</a:t>
                      </a:r>
                      <a:r>
                        <a:rPr lang="ja-JP" sz="1050" kern="100">
                          <a:effectLst/>
                        </a:rPr>
                        <a:t>または</a:t>
                      </a:r>
                      <a:r>
                        <a:rPr lang="en-US" sz="1050" kern="100">
                          <a:effectLst/>
                        </a:rPr>
                        <a:t>B</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4190760979"/>
                  </a:ext>
                </a:extLst>
              </a:tr>
              <a:tr h="388924">
                <a:tc>
                  <a:txBody>
                    <a:bodyPr/>
                    <a:lstStyle/>
                    <a:p>
                      <a:pPr algn="ctr"/>
                      <a:r>
                        <a:rPr lang="ja-JP" sz="1050" kern="100">
                          <a:effectLst/>
                        </a:rPr>
                        <a:t>個人負担金・目安</a:t>
                      </a:r>
                    </a:p>
                    <a:p>
                      <a:pPr algn="ctr"/>
                      <a:r>
                        <a:rPr lang="ja-JP" sz="1050" kern="100">
                          <a:effectLst/>
                        </a:rPr>
                        <a:t>（</a:t>
                      </a:r>
                      <a:r>
                        <a:rPr lang="en-US" sz="1050" kern="100">
                          <a:effectLst/>
                        </a:rPr>
                        <a:t>1</a:t>
                      </a:r>
                      <a:r>
                        <a:rPr lang="ja-JP" sz="1050" kern="100">
                          <a:effectLst/>
                        </a:rPr>
                        <a:t>割負担の方）</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050" kern="100">
                          <a:effectLst/>
                        </a:rPr>
                        <a:t>各事業所で異なります</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indent="133350" algn="just"/>
                      <a:r>
                        <a:rPr lang="ja-JP" sz="1050" kern="100" dirty="0">
                          <a:effectLst/>
                        </a:rPr>
                        <a:t>約</a:t>
                      </a:r>
                      <a:r>
                        <a:rPr lang="en-US" sz="1050" kern="100" dirty="0">
                          <a:effectLst/>
                        </a:rPr>
                        <a:t>1000</a:t>
                      </a:r>
                      <a:r>
                        <a:rPr lang="ja-JP" sz="1050" kern="100" dirty="0">
                          <a:effectLst/>
                        </a:rPr>
                        <a:t>円</a:t>
                      </a:r>
                      <a:r>
                        <a:rPr lang="en-US" sz="1050" kern="100" dirty="0">
                          <a:effectLst/>
                        </a:rPr>
                        <a:t>/</a:t>
                      </a:r>
                      <a:r>
                        <a:rPr lang="ja-JP" sz="1050" kern="100" dirty="0">
                          <a:effectLst/>
                        </a:rPr>
                        <a:t>日</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r>
                        <a:rPr lang="ja-JP" sz="1050" kern="100">
                          <a:effectLst/>
                        </a:rPr>
                        <a:t>無料</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325618249"/>
                  </a:ext>
                </a:extLst>
              </a:tr>
              <a:tr h="777848">
                <a:tc>
                  <a:txBody>
                    <a:bodyPr/>
                    <a:lstStyle/>
                    <a:p>
                      <a:pPr algn="ctr"/>
                      <a:r>
                        <a:rPr lang="ja-JP" sz="1050" kern="100">
                          <a:effectLst/>
                        </a:rPr>
                        <a:t>時期</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050" kern="100">
                          <a:effectLst/>
                        </a:rPr>
                        <a:t>通年</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050" kern="100">
                          <a:effectLst/>
                        </a:rPr>
                        <a:t>通年</a:t>
                      </a:r>
                    </a:p>
                    <a:p>
                      <a:pPr algn="just"/>
                      <a:r>
                        <a:rPr lang="en-US" sz="1050" kern="100">
                          <a:effectLst/>
                        </a:rPr>
                        <a:t> </a:t>
                      </a:r>
                      <a:endParaRPr lang="ja-JP" sz="1050" kern="100">
                        <a:effectLst/>
                      </a:endParaRPr>
                    </a:p>
                    <a:p>
                      <a:pPr algn="just"/>
                      <a:r>
                        <a:rPr lang="ja-JP" sz="1050" kern="100">
                          <a:effectLst/>
                        </a:rPr>
                        <a:t>＊新規の事業該当者のみ半年間利用可</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l"/>
                      <a:r>
                        <a:rPr lang="ja-JP" sz="1050" kern="100" dirty="0">
                          <a:effectLst/>
                        </a:rPr>
                        <a:t>訪問型：通年予定</a:t>
                      </a:r>
                    </a:p>
                    <a:p>
                      <a:pPr algn="l"/>
                      <a:r>
                        <a:rPr lang="en-US" sz="1050" kern="100" dirty="0">
                          <a:effectLst/>
                        </a:rPr>
                        <a:t> </a:t>
                      </a:r>
                      <a:endParaRPr lang="ja-JP" sz="1050" kern="100" dirty="0">
                        <a:effectLst/>
                      </a:endParaRPr>
                    </a:p>
                    <a:p>
                      <a:pPr algn="l"/>
                      <a:r>
                        <a:rPr lang="ja-JP" sz="1050" kern="100" dirty="0">
                          <a:effectLst/>
                        </a:rPr>
                        <a:t>通所型：</a:t>
                      </a:r>
                      <a:r>
                        <a:rPr lang="en-US" sz="1050" kern="100" dirty="0">
                          <a:effectLst/>
                        </a:rPr>
                        <a:t>9</a:t>
                      </a:r>
                      <a:r>
                        <a:rPr lang="ja-JP" sz="1050" kern="100" dirty="0">
                          <a:effectLst/>
                        </a:rPr>
                        <a:t>～</a:t>
                      </a:r>
                      <a:r>
                        <a:rPr lang="en-US" sz="1050" kern="100" dirty="0">
                          <a:effectLst/>
                        </a:rPr>
                        <a:t>12</a:t>
                      </a:r>
                      <a:r>
                        <a:rPr lang="ja-JP" sz="1050" kern="100" dirty="0">
                          <a:effectLst/>
                        </a:rPr>
                        <a:t>月予定</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4291752372"/>
                  </a:ext>
                </a:extLst>
              </a:tr>
            </a:tbl>
          </a:graphicData>
        </a:graphic>
      </p:graphicFrame>
      <p:sp>
        <p:nvSpPr>
          <p:cNvPr id="5" name="スライド番号プレースホルダー 4">
            <a:extLst>
              <a:ext uri="{FF2B5EF4-FFF2-40B4-BE49-F238E27FC236}">
                <a16:creationId xmlns:a16="http://schemas.microsoft.com/office/drawing/2014/main" id="{EB46A5C0-8F0F-D9C6-C377-22A275B76995}"/>
              </a:ext>
            </a:extLst>
          </p:cNvPr>
          <p:cNvSpPr>
            <a:spLocks noGrp="1"/>
          </p:cNvSpPr>
          <p:nvPr>
            <p:ph type="sldNum" sz="quarter" idx="12"/>
          </p:nvPr>
        </p:nvSpPr>
        <p:spPr/>
        <p:txBody>
          <a:bodyPr/>
          <a:lstStyle/>
          <a:p>
            <a:fld id="{F6483046-600A-4338-BAB2-32B44601B52B}" type="slidenum">
              <a:rPr kumimoji="1" lang="ja-JP" altLang="en-US" smtClean="0"/>
              <a:t>44</a:t>
            </a:fld>
            <a:endParaRPr kumimoji="1" lang="ja-JP" altLang="en-US"/>
          </a:p>
        </p:txBody>
      </p:sp>
      <p:sp>
        <p:nvSpPr>
          <p:cNvPr id="7" name="Rectangle 1">
            <a:extLst>
              <a:ext uri="{FF2B5EF4-FFF2-40B4-BE49-F238E27FC236}">
                <a16:creationId xmlns:a16="http://schemas.microsoft.com/office/drawing/2014/main" id="{F9FE1A81-184B-54E4-9673-B5511C7A225C}"/>
              </a:ext>
            </a:extLst>
          </p:cNvPr>
          <p:cNvSpPr>
            <a:spLocks noChangeArrowheads="1"/>
          </p:cNvSpPr>
          <p:nvPr/>
        </p:nvSpPr>
        <p:spPr bwMode="auto">
          <a:xfrm>
            <a:off x="1097280" y="4883732"/>
            <a:ext cx="997165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令和</a:t>
            </a:r>
            <a:r>
              <a:rPr kumimoji="0" lang="en-US"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6</a:t>
            </a:r>
            <a:r>
              <a:rPr kumimoji="0"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年</a:t>
            </a:r>
            <a:r>
              <a:rPr kumimoji="0" lang="en-US"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8</a:t>
            </a:r>
            <a:r>
              <a:rPr kumimoji="0"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月</a:t>
            </a:r>
            <a:r>
              <a:rPr kumimoji="0" lang="en-US"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5</a:t>
            </a:r>
            <a:r>
              <a:rPr kumimoji="0"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日付で厚生労働省老健局長より、平成</a:t>
            </a:r>
            <a:r>
              <a:rPr kumimoji="0" lang="en-US"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27</a:t>
            </a:r>
            <a:r>
              <a:rPr kumimoji="0"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年</a:t>
            </a:r>
            <a:r>
              <a:rPr kumimoji="0" lang="en-US"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6</a:t>
            </a:r>
            <a:r>
              <a:rPr kumimoji="0"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月</a:t>
            </a:r>
            <a:r>
              <a:rPr kumimoji="0" lang="en-US"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5</a:t>
            </a:r>
            <a:r>
              <a:rPr kumimoji="0"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日老発</a:t>
            </a:r>
            <a:r>
              <a:rPr kumimoji="0" lang="en-US"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0605</a:t>
            </a:r>
            <a:r>
              <a:rPr kumimoji="0"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第５号厚生労働省老健局長通知の別紙「介護予防・日常生活支援総合事業のガイドライン」において、</a:t>
            </a:r>
            <a:r>
              <a:rPr kumimoji="0" lang="ja-JP" altLang="en-US" sz="1600" b="0" i="0" u="none" strike="noStrike" cap="none" normalizeH="0" baseline="0" dirty="0">
                <a:ln>
                  <a:noFill/>
                </a:ln>
                <a:solidFill>
                  <a:schemeClr val="tx1"/>
                </a:solidFill>
                <a:effectLst/>
                <a:highlight>
                  <a:srgbClr val="FFFF00"/>
                </a:highlight>
                <a:latin typeface="ＭＳ ゴシック" panose="020B0609070205080204" pitchFamily="49" charset="-128"/>
                <a:ea typeface="ＭＳ ゴシック" panose="020B0609070205080204" pitchFamily="49" charset="-128"/>
                <a:cs typeface="Times New Roman" panose="02020603050405020304" pitchFamily="18" charset="0"/>
              </a:rPr>
              <a:t>従前相当サービスの想定される対象者として、「進行性疾患や病態が安定しない者など、専門職による適切な支援が必要となる者」が追記</a:t>
            </a:r>
            <a:r>
              <a:rPr kumimoji="0"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されました。それに伴い他市でも、従前相当サービスの対象者の改正を行っております。今後は、小美玉市も対象者の改正を</a:t>
            </a:r>
            <a:r>
              <a:rPr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検討しております。</a:t>
            </a:r>
            <a:endParaRPr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　また活動Ａ・Ｃにおいてご質問等は、介護福祉課高齢福祉係までお問い合わせください。</a:t>
            </a:r>
            <a:endParaRPr kumimoji="0" lang="ja-JP" altLang="en-US" sz="1600" b="0" i="0" u="none" strike="noStrike" cap="none" normalizeH="0" baseline="0" dirty="0">
              <a:ln>
                <a:noFill/>
              </a:ln>
              <a:solidFill>
                <a:schemeClr val="tx1"/>
              </a:solidFill>
              <a:effectLst/>
              <a:latin typeface="Arial" panose="020B0604020202020204" pitchFamily="34" charset="0"/>
            </a:endParaRPr>
          </a:p>
        </p:txBody>
      </p:sp>
      <p:sp>
        <p:nvSpPr>
          <p:cNvPr id="8" name="正方形/長方形 7">
            <a:extLst>
              <a:ext uri="{FF2B5EF4-FFF2-40B4-BE49-F238E27FC236}">
                <a16:creationId xmlns:a16="http://schemas.microsoft.com/office/drawing/2014/main" id="{9F89A923-11C4-4543-EA09-D809AC0F912E}"/>
              </a:ext>
            </a:extLst>
          </p:cNvPr>
          <p:cNvSpPr/>
          <p:nvPr/>
        </p:nvSpPr>
        <p:spPr>
          <a:xfrm>
            <a:off x="4014651" y="2117531"/>
            <a:ext cx="2083837" cy="563874"/>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8622740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CBA12C-B155-C6FF-9BFE-2A9A451700C2}"/>
              </a:ext>
            </a:extLst>
          </p:cNvPr>
          <p:cNvSpPr>
            <a:spLocks noGrp="1"/>
          </p:cNvSpPr>
          <p:nvPr>
            <p:ph type="title"/>
          </p:nvPr>
        </p:nvSpPr>
        <p:spPr/>
        <p:txBody>
          <a:bodyPr/>
          <a:lstStyle/>
          <a:p>
            <a:r>
              <a:rPr kumimoji="1" lang="ja-JP" altLang="en-US" dirty="0"/>
              <a:t>⑦　令和</a:t>
            </a:r>
            <a:r>
              <a:rPr kumimoji="1" lang="en-US" altLang="ja-JP" dirty="0"/>
              <a:t>8</a:t>
            </a:r>
            <a:r>
              <a:rPr kumimoji="1" lang="ja-JP" altLang="en-US" dirty="0"/>
              <a:t>年度介護報酬改定について（暫定）</a:t>
            </a:r>
          </a:p>
        </p:txBody>
      </p:sp>
      <p:sp>
        <p:nvSpPr>
          <p:cNvPr id="3" name="コンテンツ プレースホルダー 2">
            <a:extLst>
              <a:ext uri="{FF2B5EF4-FFF2-40B4-BE49-F238E27FC236}">
                <a16:creationId xmlns:a16="http://schemas.microsoft.com/office/drawing/2014/main" id="{A4AE6198-E1F6-5954-1B19-8273B7674F40}"/>
              </a:ext>
            </a:extLst>
          </p:cNvPr>
          <p:cNvSpPr>
            <a:spLocks noGrp="1"/>
          </p:cNvSpPr>
          <p:nvPr>
            <p:ph idx="1"/>
          </p:nvPr>
        </p:nvSpPr>
        <p:spPr/>
        <p:txBody>
          <a:bodyPr>
            <a:normAutofit fontScale="92500" lnSpcReduction="10000"/>
          </a:bodyPr>
          <a:lstStyle/>
          <a:p>
            <a:r>
              <a:rPr lang="ja-JP" altLang="en-US" sz="3000" dirty="0"/>
              <a:t>令和</a:t>
            </a:r>
            <a:r>
              <a:rPr lang="en-US" altLang="ja-JP" sz="3000" dirty="0"/>
              <a:t>8</a:t>
            </a:r>
            <a:r>
              <a:rPr lang="ja-JP" altLang="en-US" sz="3000" dirty="0"/>
              <a:t>年度介護報酬改定については、令和</a:t>
            </a:r>
            <a:r>
              <a:rPr lang="en-US" altLang="ja-JP" sz="3000" dirty="0"/>
              <a:t>8</a:t>
            </a:r>
            <a:r>
              <a:rPr lang="ja-JP" altLang="en-US" sz="3000" dirty="0"/>
              <a:t>年</a:t>
            </a:r>
            <a:r>
              <a:rPr lang="en-US" altLang="ja-JP" sz="3000" dirty="0"/>
              <a:t>1</a:t>
            </a:r>
            <a:r>
              <a:rPr lang="ja-JP" altLang="en-US" sz="3000" dirty="0"/>
              <a:t>月</a:t>
            </a:r>
            <a:r>
              <a:rPr lang="en-US" altLang="ja-JP" sz="3000" dirty="0"/>
              <a:t>16</a:t>
            </a:r>
            <a:r>
              <a:rPr lang="ja-JP" altLang="en-US" sz="3000" dirty="0"/>
              <a:t>日第</a:t>
            </a:r>
            <a:r>
              <a:rPr lang="en-US" altLang="ja-JP" sz="3000" dirty="0"/>
              <a:t>253</a:t>
            </a:r>
            <a:r>
              <a:rPr lang="ja-JP" altLang="en-US" sz="3000" dirty="0"/>
              <a:t>回介護給付費分科会において、今回から、</a:t>
            </a:r>
            <a:r>
              <a:rPr lang="ja-JP" altLang="en-US" sz="3000" u="sng" dirty="0">
                <a:solidFill>
                  <a:srgbClr val="FF0000"/>
                </a:solidFill>
              </a:rPr>
              <a:t>処遇改善加算の対象について、介護職員のみから介護従事者に拡大し、生産性向上や協働化に取り組む事業者に対する上乗せの加算区分を設け</a:t>
            </a:r>
            <a:r>
              <a:rPr lang="ja-JP" altLang="en-US" sz="3000" dirty="0"/>
              <a:t>、処遇改善加算の対象外だった</a:t>
            </a:r>
            <a:r>
              <a:rPr lang="ja-JP" altLang="en-US" sz="3000" u="sng" dirty="0">
                <a:solidFill>
                  <a:srgbClr val="FF0000"/>
                </a:solidFill>
              </a:rPr>
              <a:t>訪問看護、訪問リハビリテーション、居宅介護支援等に処遇改善加算を新設</a:t>
            </a:r>
            <a:r>
              <a:rPr lang="ja-JP" altLang="en-US" sz="3000" dirty="0"/>
              <a:t>すると示されたところです。また、近年の食材費の上昇や、令和</a:t>
            </a:r>
            <a:r>
              <a:rPr lang="en-US" altLang="ja-JP" sz="3000" dirty="0"/>
              <a:t>7</a:t>
            </a:r>
            <a:r>
              <a:rPr lang="ja-JP" altLang="en-US" sz="3000" dirty="0"/>
              <a:t>年度介護事業経営概況調査において、食事の提供に要する平均的な費用の額と基準額との差が生じている状況を踏まえ、令和</a:t>
            </a:r>
            <a:r>
              <a:rPr lang="en-US" altLang="ja-JP" sz="3000" dirty="0"/>
              <a:t>9</a:t>
            </a:r>
            <a:r>
              <a:rPr lang="ja-JP" altLang="en-US" sz="3000" dirty="0"/>
              <a:t>年度介護報酬を待たずに、</a:t>
            </a:r>
            <a:r>
              <a:rPr lang="ja-JP" altLang="en-US" sz="3000" u="sng" dirty="0">
                <a:solidFill>
                  <a:srgbClr val="FF0000"/>
                </a:solidFill>
              </a:rPr>
              <a:t>令和</a:t>
            </a:r>
            <a:r>
              <a:rPr lang="en-US" altLang="ja-JP" sz="3000" u="sng" dirty="0">
                <a:solidFill>
                  <a:srgbClr val="FF0000"/>
                </a:solidFill>
              </a:rPr>
              <a:t>8</a:t>
            </a:r>
            <a:r>
              <a:rPr lang="ja-JP" altLang="en-US" sz="3000" u="sng" dirty="0">
                <a:solidFill>
                  <a:srgbClr val="FF0000"/>
                </a:solidFill>
              </a:rPr>
              <a:t>年</a:t>
            </a:r>
            <a:r>
              <a:rPr lang="en-US" altLang="ja-JP" sz="3000" u="sng" dirty="0">
                <a:solidFill>
                  <a:srgbClr val="FF0000"/>
                </a:solidFill>
              </a:rPr>
              <a:t>8</a:t>
            </a:r>
            <a:r>
              <a:rPr lang="ja-JP" altLang="en-US" sz="3000" u="sng" dirty="0">
                <a:solidFill>
                  <a:srgbClr val="FF0000"/>
                </a:solidFill>
              </a:rPr>
              <a:t>月より、基準費用額（食費）を引き上げる</a:t>
            </a:r>
            <a:r>
              <a:rPr lang="ja-JP" altLang="en-US" sz="3000" dirty="0"/>
              <a:t>と示されたところです。今後、決定事項が発出され次第、ご周知いたします。</a:t>
            </a:r>
            <a:endParaRPr lang="en-US" altLang="ja-JP" sz="3000" dirty="0"/>
          </a:p>
          <a:p>
            <a:pPr marL="0" indent="0">
              <a:buNone/>
            </a:pPr>
            <a:endParaRPr kumimoji="1" lang="ja-JP" altLang="en-US" sz="3200" dirty="0"/>
          </a:p>
        </p:txBody>
      </p:sp>
      <p:sp>
        <p:nvSpPr>
          <p:cNvPr id="4" name="フッター プレースホルダー 3">
            <a:extLst>
              <a:ext uri="{FF2B5EF4-FFF2-40B4-BE49-F238E27FC236}">
                <a16:creationId xmlns:a16="http://schemas.microsoft.com/office/drawing/2014/main" id="{4F271F4B-AEA6-80E1-429A-770D21A9DB1E}"/>
              </a:ext>
            </a:extLst>
          </p:cNvPr>
          <p:cNvSpPr>
            <a:spLocks noGrp="1"/>
          </p:cNvSpPr>
          <p:nvPr>
            <p:ph type="ftr" sz="quarter" idx="11"/>
          </p:nvPr>
        </p:nvSpPr>
        <p:spPr/>
        <p:txBody>
          <a:bodyPr/>
          <a:lstStyle/>
          <a:p>
            <a:r>
              <a:rPr kumimoji="1" lang="en-US" altLang="ja-JP"/>
              <a:t>R6</a:t>
            </a:r>
            <a:r>
              <a:rPr kumimoji="1" lang="ja-JP" altLang="en-US"/>
              <a:t>小美玉市介護保険集団指導</a:t>
            </a:r>
          </a:p>
        </p:txBody>
      </p:sp>
      <p:sp>
        <p:nvSpPr>
          <p:cNvPr id="5" name="スライド番号プレースホルダー 4">
            <a:extLst>
              <a:ext uri="{FF2B5EF4-FFF2-40B4-BE49-F238E27FC236}">
                <a16:creationId xmlns:a16="http://schemas.microsoft.com/office/drawing/2014/main" id="{2540693A-1353-C618-D7AD-6DE62D56EF77}"/>
              </a:ext>
            </a:extLst>
          </p:cNvPr>
          <p:cNvSpPr>
            <a:spLocks noGrp="1"/>
          </p:cNvSpPr>
          <p:nvPr>
            <p:ph type="sldNum" sz="quarter" idx="12"/>
          </p:nvPr>
        </p:nvSpPr>
        <p:spPr/>
        <p:txBody>
          <a:bodyPr/>
          <a:lstStyle/>
          <a:p>
            <a:fld id="{F6483046-600A-4338-BAB2-32B44601B52B}" type="slidenum">
              <a:rPr kumimoji="1" lang="ja-JP" altLang="en-US" smtClean="0"/>
              <a:t>45</a:t>
            </a:fld>
            <a:endParaRPr kumimoji="1" lang="ja-JP" altLang="en-US"/>
          </a:p>
        </p:txBody>
      </p:sp>
    </p:spTree>
    <p:extLst>
      <p:ext uri="{BB962C8B-B14F-4D97-AF65-F5344CB8AC3E}">
        <p14:creationId xmlns:p14="http://schemas.microsoft.com/office/powerpoint/2010/main" val="8043414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F6483046-600A-4338-BAB2-32B44601B52B}" type="slidenum">
              <a:rPr kumimoji="1" lang="ja-JP" altLang="en-US" sz="2000" smtClean="0"/>
              <a:t>46</a:t>
            </a:fld>
            <a:endParaRPr kumimoji="1" lang="ja-JP" altLang="en-US" sz="2000" dirty="0"/>
          </a:p>
        </p:txBody>
      </p:sp>
      <p:sp>
        <p:nvSpPr>
          <p:cNvPr id="5" name="テキスト ボックス 4"/>
          <p:cNvSpPr txBox="1"/>
          <p:nvPr/>
        </p:nvSpPr>
        <p:spPr>
          <a:xfrm>
            <a:off x="772886" y="608030"/>
            <a:ext cx="10646228" cy="9048631"/>
          </a:xfrm>
          <a:prstGeom prst="rect">
            <a:avLst/>
          </a:prstGeom>
          <a:noFill/>
        </p:spPr>
        <p:txBody>
          <a:bodyPr wrap="square" rtlCol="0">
            <a:spAutoFit/>
          </a:bodyPr>
          <a:lstStyle/>
          <a:p>
            <a:r>
              <a:rPr kumimoji="1" lang="en-US" altLang="ja-JP" sz="2400" b="1" dirty="0">
                <a:solidFill>
                  <a:srgbClr val="FF9933"/>
                </a:solidFill>
                <a:effectLst>
                  <a:outerShdw blurRad="38100" dist="38100" dir="2700000" algn="tl">
                    <a:srgbClr val="000000">
                      <a:alpha val="43137"/>
                    </a:srgbClr>
                  </a:outerShdw>
                </a:effectLst>
              </a:rPr>
              <a:t>【</a:t>
            </a:r>
            <a:r>
              <a:rPr kumimoji="1" lang="ja-JP" altLang="en-US" sz="2400" b="1" dirty="0">
                <a:solidFill>
                  <a:srgbClr val="FF9933"/>
                </a:solidFill>
                <a:effectLst>
                  <a:outerShdw blurRad="38100" dist="38100" dir="2700000" algn="tl">
                    <a:srgbClr val="000000">
                      <a:alpha val="43137"/>
                    </a:srgbClr>
                  </a:outerShdw>
                </a:effectLst>
              </a:rPr>
              <a:t>関連するホームページについて</a:t>
            </a:r>
            <a:r>
              <a:rPr kumimoji="1" lang="en-US" altLang="ja-JP" sz="2400" b="1" dirty="0">
                <a:solidFill>
                  <a:srgbClr val="FF9933"/>
                </a:solidFill>
                <a:effectLst>
                  <a:outerShdw blurRad="38100" dist="38100" dir="2700000" algn="tl">
                    <a:srgbClr val="000000">
                      <a:alpha val="43137"/>
                    </a:srgbClr>
                  </a:outerShdw>
                </a:effectLst>
              </a:rPr>
              <a:t>】</a:t>
            </a:r>
            <a:r>
              <a:rPr kumimoji="1" lang="ja-JP" altLang="en-US" sz="2400" b="1" dirty="0">
                <a:solidFill>
                  <a:srgbClr val="FF9933"/>
                </a:solidFill>
                <a:effectLst>
                  <a:outerShdw blurRad="38100" dist="38100" dir="2700000" algn="tl">
                    <a:srgbClr val="000000">
                      <a:alpha val="43137"/>
                    </a:srgbClr>
                  </a:outerShdw>
                </a:effectLst>
              </a:rPr>
              <a:t>　詳細については、以下をご確認ください。</a:t>
            </a:r>
            <a:endParaRPr kumimoji="1" lang="en-US" altLang="ja-JP" sz="2400" b="1" dirty="0">
              <a:solidFill>
                <a:srgbClr val="FF9933"/>
              </a:solidFill>
              <a:effectLst>
                <a:outerShdw blurRad="38100" dist="38100" dir="2700000" algn="tl">
                  <a:srgbClr val="000000">
                    <a:alpha val="43137"/>
                  </a:srgbClr>
                </a:outerShdw>
              </a:effectLst>
            </a:endParaRPr>
          </a:p>
          <a:p>
            <a:endParaRPr kumimoji="1" lang="en-US" altLang="ja-JP" sz="2400" b="1" dirty="0">
              <a:solidFill>
                <a:srgbClr val="FF9933"/>
              </a:solidFill>
              <a:effectLst>
                <a:outerShdw blurRad="38100" dist="38100" dir="2700000" algn="tl">
                  <a:srgbClr val="000000">
                    <a:alpha val="43137"/>
                  </a:srgbClr>
                </a:outerShdw>
              </a:effectLst>
            </a:endParaRPr>
          </a:p>
          <a:p>
            <a:r>
              <a:rPr kumimoji="1" lang="ja-JP" altLang="en-US" sz="2400" b="1" dirty="0">
                <a:effectLst>
                  <a:outerShdw blurRad="38100" dist="38100" dir="2700000" algn="tl">
                    <a:srgbClr val="000000">
                      <a:alpha val="43137"/>
                    </a:srgbClr>
                  </a:outerShdw>
                </a:effectLst>
              </a:rPr>
              <a:t>茨城県　令</a:t>
            </a:r>
            <a:r>
              <a:rPr kumimoji="1" lang="zh-TW" altLang="en-US" sz="2400" b="1" dirty="0">
                <a:effectLst>
                  <a:outerShdw blurRad="38100" dist="38100" dir="2700000" algn="tl">
                    <a:srgbClr val="000000">
                      <a:alpha val="43137"/>
                    </a:srgbClr>
                  </a:outerShdw>
                </a:effectLst>
              </a:rPr>
              <a:t>和</a:t>
            </a:r>
            <a:r>
              <a:rPr kumimoji="1" lang="en-US" altLang="zh-TW" sz="2400" b="1" dirty="0">
                <a:effectLst>
                  <a:outerShdw blurRad="38100" dist="38100" dir="2700000" algn="tl">
                    <a:srgbClr val="000000">
                      <a:alpha val="43137"/>
                    </a:srgbClr>
                  </a:outerShdw>
                </a:effectLst>
              </a:rPr>
              <a:t>7</a:t>
            </a:r>
            <a:r>
              <a:rPr kumimoji="1" lang="zh-TW" altLang="en-US" sz="2400" b="1" dirty="0">
                <a:effectLst>
                  <a:outerShdw blurRad="38100" dist="38100" dir="2700000" algn="tl">
                    <a:srgbClr val="000000">
                      <a:alpha val="43137"/>
                    </a:srgbClr>
                  </a:outerShdw>
                </a:effectLst>
              </a:rPr>
              <a:t>年度介護保険施設等管理者研修会</a:t>
            </a:r>
            <a:r>
              <a:rPr kumimoji="1" lang="ja-JP" altLang="en-US" sz="2400" b="1" dirty="0">
                <a:effectLst>
                  <a:outerShdw blurRad="38100" dist="38100" dir="2700000" algn="tl">
                    <a:srgbClr val="000000">
                      <a:alpha val="43137"/>
                    </a:srgbClr>
                  </a:outerShdw>
                </a:effectLst>
              </a:rPr>
              <a:t>（</a:t>
            </a:r>
            <a:r>
              <a:rPr kumimoji="1" lang="zh-TW" altLang="en-US" sz="2400" b="1" dirty="0">
                <a:effectLst>
                  <a:outerShdw blurRad="38100" dist="38100" dir="2700000" algn="tl">
                    <a:srgbClr val="000000">
                      <a:alpha val="43137"/>
                    </a:srgbClr>
                  </a:outerShdw>
                </a:effectLst>
              </a:rPr>
              <a:t>集団</a:t>
            </a:r>
            <a:r>
              <a:rPr kumimoji="1" lang="ja-JP" altLang="en-US" sz="2400" b="1" dirty="0">
                <a:effectLst>
                  <a:outerShdw blurRad="38100" dist="38100" dir="2700000" algn="tl">
                    <a:srgbClr val="000000">
                      <a:alpha val="43137"/>
                    </a:srgbClr>
                  </a:outerShdw>
                </a:effectLst>
              </a:rPr>
              <a:t>指導）</a:t>
            </a:r>
            <a:r>
              <a:rPr kumimoji="1" lang="en-US" altLang="ja-JP" sz="2400" dirty="0">
                <a:solidFill>
                  <a:srgbClr val="00B0F0"/>
                </a:solidFill>
                <a:effectLst>
                  <a:outerShdw blurRad="38100" dist="38100" dir="2700000" algn="tl">
                    <a:srgbClr val="000000">
                      <a:alpha val="43137"/>
                    </a:srgbClr>
                  </a:outerShdw>
                </a:effectLst>
                <a:hlinkClick r:id="rId2"/>
              </a:rPr>
              <a:t>https://www.pref.ibaraki.jp/hokenfukushi/chofuku/jigyo/kaigo/r7kensyuu.html</a:t>
            </a:r>
            <a:endParaRPr kumimoji="1" lang="en-US" altLang="ja-JP" sz="2400" dirty="0">
              <a:solidFill>
                <a:srgbClr val="FF9933"/>
              </a:solidFill>
              <a:effectLst>
                <a:outerShdw blurRad="38100" dist="38100" dir="2700000" algn="tl">
                  <a:srgbClr val="000000">
                    <a:alpha val="43137"/>
                  </a:srgbClr>
                </a:outerShdw>
              </a:effectLst>
            </a:endParaRPr>
          </a:p>
          <a:p>
            <a:r>
              <a:rPr kumimoji="1" lang="ja-JP" altLang="en-US" sz="2400" b="1" dirty="0">
                <a:solidFill>
                  <a:schemeClr val="tx1">
                    <a:lumMod val="75000"/>
                    <a:lumOff val="25000"/>
                  </a:schemeClr>
                </a:solidFill>
                <a:effectLst>
                  <a:outerShdw blurRad="38100" dist="38100" dir="2700000" algn="tl">
                    <a:srgbClr val="000000">
                      <a:alpha val="43137"/>
                    </a:srgbClr>
                  </a:outerShdw>
                </a:effectLst>
              </a:rPr>
              <a:t>「令和６年度報酬改定について」（厚生労働省）</a:t>
            </a:r>
            <a:endParaRPr kumimoji="1" lang="en-US" altLang="ja-JP" sz="2400" b="1" dirty="0">
              <a:solidFill>
                <a:schemeClr val="tx1">
                  <a:lumMod val="75000"/>
                  <a:lumOff val="25000"/>
                </a:schemeClr>
              </a:solidFill>
              <a:effectLst>
                <a:outerShdw blurRad="38100" dist="38100" dir="2700000" algn="tl">
                  <a:srgbClr val="000000">
                    <a:alpha val="43137"/>
                  </a:srgbClr>
                </a:outerShdw>
              </a:effectLst>
            </a:endParaRPr>
          </a:p>
          <a:p>
            <a:r>
              <a:rPr kumimoji="1" lang="en-US" altLang="ja-JP" sz="2400" dirty="0">
                <a:hlinkClick r:id="rId3"/>
              </a:rPr>
              <a:t>https://www.mhlw.go.jp/stf/newpage_38790.html</a:t>
            </a:r>
            <a:endParaRPr kumimoji="1" lang="en-US" altLang="ja-JP" sz="2400" dirty="0"/>
          </a:p>
          <a:p>
            <a:r>
              <a:rPr kumimoji="1" lang="ja-JP" altLang="en-US" sz="2400" b="1" dirty="0">
                <a:solidFill>
                  <a:schemeClr val="tx1">
                    <a:lumMod val="75000"/>
                    <a:lumOff val="25000"/>
                  </a:schemeClr>
                </a:solidFill>
                <a:effectLst>
                  <a:outerShdw blurRad="38100" dist="38100" dir="2700000" algn="tl">
                    <a:srgbClr val="000000">
                      <a:alpha val="43137"/>
                    </a:srgbClr>
                  </a:outerShdw>
                </a:effectLst>
              </a:rPr>
              <a:t>科学的介護情報システム（ＬＩＦＥ）関連加算に関する基本的な考え方並びに事務処理手順及び様式例の提示について（</a:t>
            </a:r>
            <a:r>
              <a:rPr kumimoji="1" lang="en-US" altLang="ja-JP" sz="2400" b="1" dirty="0">
                <a:solidFill>
                  <a:schemeClr val="tx1">
                    <a:lumMod val="75000"/>
                    <a:lumOff val="25000"/>
                  </a:schemeClr>
                </a:solidFill>
                <a:effectLst>
                  <a:outerShdw blurRad="38100" dist="38100" dir="2700000" algn="tl">
                    <a:srgbClr val="000000">
                      <a:alpha val="43137"/>
                    </a:srgbClr>
                  </a:outerShdw>
                </a:effectLst>
              </a:rPr>
              <a:t>R6.3.15</a:t>
            </a:r>
            <a:r>
              <a:rPr kumimoji="1" lang="ja-JP" altLang="en-US" sz="2400" b="1" dirty="0">
                <a:solidFill>
                  <a:schemeClr val="tx1">
                    <a:lumMod val="75000"/>
                    <a:lumOff val="25000"/>
                  </a:schemeClr>
                </a:solidFill>
                <a:effectLst>
                  <a:outerShdw blurRad="38100" dist="38100" dir="2700000" algn="tl">
                    <a:srgbClr val="000000">
                      <a:alpha val="43137"/>
                    </a:srgbClr>
                  </a:outerShdw>
                </a:effectLst>
              </a:rPr>
              <a:t>老老発</a:t>
            </a:r>
            <a:r>
              <a:rPr kumimoji="1" lang="en-US" altLang="ja-JP" sz="2400" b="1" dirty="0">
                <a:solidFill>
                  <a:schemeClr val="tx1">
                    <a:lumMod val="75000"/>
                    <a:lumOff val="25000"/>
                  </a:schemeClr>
                </a:solidFill>
                <a:effectLst>
                  <a:outerShdw blurRad="38100" dist="38100" dir="2700000" algn="tl">
                    <a:srgbClr val="000000">
                      <a:alpha val="43137"/>
                    </a:srgbClr>
                  </a:outerShdw>
                </a:effectLst>
              </a:rPr>
              <a:t>0315</a:t>
            </a:r>
            <a:r>
              <a:rPr kumimoji="1" lang="ja-JP" altLang="en-US" sz="2400" b="1" dirty="0">
                <a:solidFill>
                  <a:schemeClr val="tx1">
                    <a:lumMod val="75000"/>
                    <a:lumOff val="25000"/>
                  </a:schemeClr>
                </a:solidFill>
                <a:effectLst>
                  <a:outerShdw blurRad="38100" dist="38100" dir="2700000" algn="tl">
                    <a:srgbClr val="000000">
                      <a:alpha val="43137"/>
                    </a:srgbClr>
                  </a:outerShdw>
                </a:effectLst>
              </a:rPr>
              <a:t>第</a:t>
            </a:r>
            <a:r>
              <a:rPr kumimoji="1" lang="en-US" altLang="ja-JP" sz="2400" b="1" dirty="0">
                <a:solidFill>
                  <a:schemeClr val="tx1">
                    <a:lumMod val="75000"/>
                    <a:lumOff val="25000"/>
                  </a:schemeClr>
                </a:solidFill>
                <a:effectLst>
                  <a:outerShdw blurRad="38100" dist="38100" dir="2700000" algn="tl">
                    <a:srgbClr val="000000">
                      <a:alpha val="43137"/>
                    </a:srgbClr>
                  </a:outerShdw>
                </a:effectLst>
              </a:rPr>
              <a:t>4</a:t>
            </a:r>
            <a:r>
              <a:rPr kumimoji="1" lang="ja-JP" altLang="en-US" sz="2400" b="1" dirty="0">
                <a:solidFill>
                  <a:schemeClr val="tx1">
                    <a:lumMod val="75000"/>
                    <a:lumOff val="25000"/>
                  </a:schemeClr>
                </a:solidFill>
                <a:effectLst>
                  <a:outerShdw blurRad="38100" dist="38100" dir="2700000" algn="tl">
                    <a:srgbClr val="000000">
                      <a:alpha val="43137"/>
                    </a:srgbClr>
                  </a:outerShdw>
                </a:effectLst>
              </a:rPr>
              <a:t>号）</a:t>
            </a:r>
            <a:endParaRPr kumimoji="1" lang="en-US" altLang="ja-JP" sz="2400" b="1" dirty="0">
              <a:solidFill>
                <a:schemeClr val="tx1">
                  <a:lumMod val="75000"/>
                  <a:lumOff val="25000"/>
                </a:schemeClr>
              </a:solidFill>
              <a:effectLst>
                <a:outerShdw blurRad="38100" dist="38100" dir="2700000" algn="tl">
                  <a:srgbClr val="000000">
                    <a:alpha val="43137"/>
                  </a:srgbClr>
                </a:outerShdw>
              </a:effectLst>
            </a:endParaRPr>
          </a:p>
          <a:p>
            <a:r>
              <a:rPr kumimoji="1" lang="en-US" altLang="ja-JP" sz="2400" dirty="0">
                <a:hlinkClick r:id="rId4"/>
              </a:rPr>
              <a:t>https://www.mhlw.go.jp/content/12300000/001227990.pdf</a:t>
            </a:r>
            <a:endParaRPr kumimoji="1" lang="en-US" altLang="ja-JP" sz="2400" dirty="0"/>
          </a:p>
          <a:p>
            <a:r>
              <a:rPr kumimoji="1" lang="ja-JP" altLang="en-US" sz="2400" b="1" dirty="0">
                <a:solidFill>
                  <a:schemeClr val="tx1">
                    <a:lumMod val="75000"/>
                    <a:lumOff val="25000"/>
                  </a:schemeClr>
                </a:solidFill>
                <a:effectLst>
                  <a:outerShdw blurRad="38100" dist="38100" dir="2700000" algn="tl">
                    <a:srgbClr val="000000">
                      <a:alpha val="43137"/>
                    </a:srgbClr>
                  </a:outerShdw>
                </a:effectLst>
              </a:rPr>
              <a:t>「ケアプランデータ連携システム」について（公益社団法人　国民健康保険中央会</a:t>
            </a:r>
            <a:r>
              <a:rPr kumimoji="1" lang="en-US" altLang="ja-JP" sz="2400" b="1" dirty="0">
                <a:solidFill>
                  <a:schemeClr val="tx1">
                    <a:lumMod val="75000"/>
                    <a:lumOff val="25000"/>
                  </a:schemeClr>
                </a:solidFill>
                <a:effectLst>
                  <a:outerShdw blurRad="38100" dist="38100" dir="2700000" algn="tl">
                    <a:srgbClr val="000000">
                      <a:alpha val="43137"/>
                    </a:srgbClr>
                  </a:outerShdw>
                </a:effectLst>
              </a:rPr>
              <a:t>※</a:t>
            </a:r>
            <a:r>
              <a:rPr kumimoji="1" lang="ja-JP" altLang="en-US" sz="2400" b="1" dirty="0">
                <a:solidFill>
                  <a:schemeClr val="tx1">
                    <a:lumMod val="75000"/>
                    <a:lumOff val="25000"/>
                  </a:schemeClr>
                </a:solidFill>
                <a:effectLst>
                  <a:outerShdw blurRad="38100" dist="38100" dir="2700000" algn="tl">
                    <a:srgbClr val="000000">
                      <a:alpha val="43137"/>
                    </a:srgbClr>
                  </a:outerShdw>
                </a:effectLst>
              </a:rPr>
              <a:t>導入操作支援）</a:t>
            </a:r>
            <a:endParaRPr kumimoji="1" lang="en-US" altLang="ja-JP" sz="2400" b="1" dirty="0">
              <a:solidFill>
                <a:schemeClr val="tx1">
                  <a:lumMod val="75000"/>
                  <a:lumOff val="25000"/>
                </a:schemeClr>
              </a:solidFill>
              <a:effectLst>
                <a:outerShdw blurRad="38100" dist="38100" dir="2700000" algn="tl">
                  <a:srgbClr val="000000">
                    <a:alpha val="43137"/>
                  </a:srgbClr>
                </a:outerShdw>
              </a:effectLst>
            </a:endParaRPr>
          </a:p>
          <a:p>
            <a:r>
              <a:rPr kumimoji="1" lang="en-US" altLang="ja-JP" sz="2400" dirty="0">
                <a:hlinkClick r:id="rId5"/>
              </a:rPr>
              <a:t>https://www.careplan-renkei-support.jp</a:t>
            </a:r>
            <a:endParaRPr kumimoji="1" lang="en-US" altLang="ja-JP" sz="2400" dirty="0"/>
          </a:p>
          <a:p>
            <a:r>
              <a:rPr kumimoji="1" lang="ja-JP" altLang="en-US" sz="2400" b="1" dirty="0"/>
              <a:t>電子申請</a:t>
            </a:r>
            <a:endParaRPr kumimoji="1" lang="en-US" altLang="ja-JP" sz="2400" b="1" dirty="0"/>
          </a:p>
          <a:p>
            <a:r>
              <a:rPr kumimoji="1" lang="en-US" altLang="ja-JP" sz="2400" dirty="0">
                <a:hlinkClick r:id="rId6"/>
              </a:rPr>
              <a:t>https://www.kaigokensaku.mhlw.go.jp/shinsei/</a:t>
            </a:r>
          </a:p>
          <a:p>
            <a:endParaRPr kumimoji="1" lang="en-US" altLang="ja-JP" sz="2800" dirty="0">
              <a:solidFill>
                <a:schemeClr val="tx1">
                  <a:lumMod val="75000"/>
                  <a:lumOff val="25000"/>
                </a:schemeClr>
              </a:solidFill>
            </a:endParaRPr>
          </a:p>
          <a:p>
            <a:endParaRPr kumimoji="1" lang="en-US" altLang="ja-JP" sz="2800" dirty="0">
              <a:solidFill>
                <a:schemeClr val="tx1">
                  <a:lumMod val="75000"/>
                  <a:lumOff val="25000"/>
                </a:schemeClr>
              </a:solidFill>
            </a:endParaRPr>
          </a:p>
          <a:p>
            <a:endParaRPr kumimoji="1" lang="en-US" altLang="ja-JP" sz="2800" dirty="0">
              <a:solidFill>
                <a:schemeClr val="tx1">
                  <a:lumMod val="75000"/>
                  <a:lumOff val="25000"/>
                </a:schemeClr>
              </a:solidFill>
            </a:endParaRPr>
          </a:p>
          <a:p>
            <a:endParaRPr kumimoji="1" lang="en-US" altLang="ja-JP" sz="2400" dirty="0"/>
          </a:p>
          <a:p>
            <a:endParaRPr kumimoji="1" lang="en-US" altLang="ja-JP" sz="2400" dirty="0"/>
          </a:p>
          <a:p>
            <a:endParaRPr kumimoji="1" lang="en-US" altLang="ja-JP" sz="2400" dirty="0"/>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7559702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E79F44FD-0E3B-0AE4-584C-91E9F40C664A}"/>
              </a:ext>
            </a:extLst>
          </p:cNvPr>
          <p:cNvSpPr>
            <a:spLocks noGrp="1"/>
          </p:cNvSpPr>
          <p:nvPr>
            <p:ph type="sldNum" sz="quarter" idx="12"/>
          </p:nvPr>
        </p:nvSpPr>
        <p:spPr/>
        <p:txBody>
          <a:bodyPr/>
          <a:lstStyle/>
          <a:p>
            <a:fld id="{F6483046-600A-4338-BAB2-32B44601B52B}" type="slidenum">
              <a:rPr kumimoji="1" lang="ja-JP" altLang="en-US" smtClean="0"/>
              <a:t>47</a:t>
            </a:fld>
            <a:endParaRPr kumimoji="1" lang="ja-JP" altLang="en-US"/>
          </a:p>
        </p:txBody>
      </p:sp>
      <p:sp>
        <p:nvSpPr>
          <p:cNvPr id="5" name="テキスト ボックス 4">
            <a:extLst>
              <a:ext uri="{FF2B5EF4-FFF2-40B4-BE49-F238E27FC236}">
                <a16:creationId xmlns:a16="http://schemas.microsoft.com/office/drawing/2014/main" id="{D16B7488-89EC-F668-33CB-B4E7118C5AF4}"/>
              </a:ext>
            </a:extLst>
          </p:cNvPr>
          <p:cNvSpPr txBox="1"/>
          <p:nvPr/>
        </p:nvSpPr>
        <p:spPr>
          <a:xfrm>
            <a:off x="1393809" y="-97960"/>
            <a:ext cx="8879195" cy="6740307"/>
          </a:xfrm>
          <a:prstGeom prst="rect">
            <a:avLst/>
          </a:prstGeom>
          <a:noFill/>
        </p:spPr>
        <p:txBody>
          <a:bodyPr wrap="square">
            <a:spAutoFit/>
          </a:bodyPr>
          <a:lstStyle/>
          <a:p>
            <a:r>
              <a:rPr lang="ja-JP" altLang="en-US" sz="2400" dirty="0">
                <a:latin typeface="+mj-ea"/>
                <a:ea typeface="+mj-ea"/>
              </a:rPr>
              <a:t>「ケアプランデータ連携システム」について</a:t>
            </a:r>
            <a:endParaRPr lang="en-US" altLang="ja-JP" sz="2400" dirty="0">
              <a:latin typeface="+mj-ea"/>
              <a:ea typeface="+mj-ea"/>
            </a:endParaRPr>
          </a:p>
          <a:p>
            <a:r>
              <a:rPr lang="ja-JP" altLang="en-US" sz="2400" dirty="0">
                <a:latin typeface="+mj-ea"/>
                <a:ea typeface="+mj-ea"/>
              </a:rPr>
              <a:t>・令和５年度より、「ケアプランデータ連携システム」の本格運用が開始され</a:t>
            </a:r>
          </a:p>
          <a:p>
            <a:r>
              <a:rPr lang="ja-JP" altLang="en-US" sz="2400" dirty="0">
                <a:latin typeface="+mj-ea"/>
                <a:ea typeface="+mj-ea"/>
              </a:rPr>
              <a:t>ました。居宅介護支援事業所や居宅サービス事業所が居宅サービス計画書等をやり取りする負担を削減することを目的としたシステム</a:t>
            </a:r>
            <a:endParaRPr lang="en-US" altLang="ja-JP" sz="2400" dirty="0">
              <a:latin typeface="+mj-ea"/>
              <a:ea typeface="+mj-ea"/>
            </a:endParaRPr>
          </a:p>
          <a:p>
            <a:r>
              <a:rPr lang="ja-JP" altLang="en-US" sz="2400" dirty="0">
                <a:latin typeface="+mj-ea"/>
                <a:ea typeface="+mj-ea"/>
              </a:rPr>
              <a:t>・今まで紙で送付していた資料等を、システム経由で共有することが可能</a:t>
            </a:r>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a:t>
            </a:r>
            <a:r>
              <a:rPr lang="zh-TW" altLang="en-US" sz="2400" dirty="0">
                <a:latin typeface="ＭＳ Ｐゴシック" panose="020B0600070205080204" pitchFamily="50" charset="-128"/>
                <a:ea typeface="ＭＳ Ｐゴシック" panose="020B0600070205080204" pitchFamily="50" charset="-128"/>
              </a:rPr>
              <a:t>現在、公益社団法人 国民健康保険中央会がシステム導入について、フリーパスキャンペーンを実施</a:t>
            </a:r>
            <a:r>
              <a:rPr lang="ja-JP" altLang="en-US" sz="2400" dirty="0">
                <a:latin typeface="ＭＳ Ｐゴシック" panose="020B0600070205080204" pitchFamily="50" charset="-128"/>
                <a:ea typeface="ＭＳ Ｐゴシック" panose="020B0600070205080204" pitchFamily="50" charset="-128"/>
              </a:rPr>
              <a:t>中</a:t>
            </a:r>
            <a:endParaRPr lang="zh-TW" altLang="en-US" sz="2400" dirty="0">
              <a:latin typeface="ＭＳ Ｐゴシック" panose="020B0600070205080204" pitchFamily="50" charset="-128"/>
              <a:ea typeface="ＭＳ Ｐゴシック" panose="020B0600070205080204" pitchFamily="50" charset="-128"/>
            </a:endParaRPr>
          </a:p>
          <a:p>
            <a:r>
              <a:rPr lang="en-US" altLang="zh-TW" sz="2400" dirty="0">
                <a:latin typeface="+mj-ea"/>
                <a:ea typeface="+mj-ea"/>
                <a:hlinkClick r:id="rId2"/>
              </a:rPr>
              <a:t>https://www.careplan-renkei-support.jp/freepass/index.h</a:t>
            </a:r>
            <a:endParaRPr lang="en-US" altLang="zh-TW" sz="2400" dirty="0">
              <a:latin typeface="+mj-ea"/>
              <a:ea typeface="+mj-ea"/>
            </a:endParaRPr>
          </a:p>
          <a:p>
            <a:endParaRPr lang="en-US" altLang="ja-JP" sz="2400" dirty="0">
              <a:latin typeface="+mj-ea"/>
              <a:ea typeface="+mj-ea"/>
            </a:endParaRPr>
          </a:p>
          <a:p>
            <a:r>
              <a:rPr lang="ja-JP" altLang="en-US" sz="2400" dirty="0">
                <a:latin typeface="+mj-ea"/>
                <a:ea typeface="+mj-ea"/>
              </a:rPr>
              <a:t>その他</a:t>
            </a:r>
            <a:endParaRPr lang="en-US" altLang="ja-JP" sz="2400" dirty="0">
              <a:latin typeface="+mj-ea"/>
              <a:ea typeface="+mj-ea"/>
            </a:endParaRPr>
          </a:p>
          <a:p>
            <a:r>
              <a:rPr lang="ja-JP" altLang="en-US" sz="2400" dirty="0">
                <a:latin typeface="+mj-ea"/>
                <a:ea typeface="+mj-ea"/>
              </a:rPr>
              <a:t>＊送迎業務における交通事故の防止について</a:t>
            </a:r>
          </a:p>
          <a:p>
            <a:r>
              <a:rPr lang="ja-JP" altLang="en-US" sz="2400" dirty="0">
                <a:latin typeface="+mj-ea"/>
                <a:ea typeface="+mj-ea"/>
              </a:rPr>
              <a:t>介護送迎業務中の事故について、茨城県でも広報しています。</a:t>
            </a:r>
          </a:p>
          <a:p>
            <a:r>
              <a:rPr lang="ja-JP" altLang="en-US" sz="2400" dirty="0">
                <a:latin typeface="+mj-ea"/>
                <a:ea typeface="+mj-ea"/>
              </a:rPr>
              <a:t>詳しくは、次の茨城県公式ホームページ上の資料を参照してください。</a:t>
            </a:r>
          </a:p>
          <a:p>
            <a:r>
              <a:rPr lang="en-US" altLang="ja-JP" sz="2400" u="sng" dirty="0">
                <a:latin typeface="+mj-ea"/>
                <a:ea typeface="+mj-ea"/>
                <a:hlinkClick r:id="rId3"/>
              </a:rPr>
              <a:t>https://www.pref.ibaraki.jp/hokenfukushi/chofuku/jigyo/kaigo/documents/koutuusoumuka.pdf</a:t>
            </a:r>
            <a:endParaRPr lang="en-US" altLang="ja-JP" sz="2400" u="sng" dirty="0">
              <a:latin typeface="+mj-ea"/>
              <a:ea typeface="+mj-ea"/>
            </a:endParaRPr>
          </a:p>
          <a:p>
            <a:endParaRPr lang="ja-JP" altLang="en-US" sz="2400" u="sng" dirty="0">
              <a:latin typeface="+mj-ea"/>
              <a:ea typeface="+mj-ea"/>
            </a:endParaRPr>
          </a:p>
        </p:txBody>
      </p:sp>
    </p:spTree>
    <p:extLst>
      <p:ext uri="{BB962C8B-B14F-4D97-AF65-F5344CB8AC3E}">
        <p14:creationId xmlns:p14="http://schemas.microsoft.com/office/powerpoint/2010/main" val="1696397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12"/>
          </p:nvPr>
        </p:nvSpPr>
        <p:spPr/>
        <p:txBody>
          <a:bodyPr/>
          <a:lstStyle/>
          <a:p>
            <a:fld id="{F6483046-600A-4338-BAB2-32B44601B52B}" type="slidenum">
              <a:rPr kumimoji="1" lang="ja-JP" altLang="en-US" sz="2000" smtClean="0"/>
              <a:t>5</a:t>
            </a:fld>
            <a:endParaRPr kumimoji="1" lang="ja-JP" altLang="en-US" sz="2000" dirty="0"/>
          </a:p>
        </p:txBody>
      </p:sp>
      <p:sp>
        <p:nvSpPr>
          <p:cNvPr id="4" name="コンテンツ プレースホルダー 2"/>
          <p:cNvSpPr txBox="1">
            <a:spLocks/>
          </p:cNvSpPr>
          <p:nvPr/>
        </p:nvSpPr>
        <p:spPr>
          <a:xfrm>
            <a:off x="1097280" y="631065"/>
            <a:ext cx="10058400" cy="5238029"/>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endParaRPr lang="en-US" altLang="ja-JP" dirty="0"/>
          </a:p>
          <a:p>
            <a:endParaRPr lang="ja-JP" altLang="en-US" dirty="0"/>
          </a:p>
        </p:txBody>
      </p:sp>
      <p:pic>
        <p:nvPicPr>
          <p:cNvPr id="3" name="図 2">
            <a:extLst>
              <a:ext uri="{FF2B5EF4-FFF2-40B4-BE49-F238E27FC236}">
                <a16:creationId xmlns:a16="http://schemas.microsoft.com/office/drawing/2014/main" id="{1FED4133-3A75-BB87-877E-8AF3F74EB7C9}"/>
              </a:ext>
            </a:extLst>
          </p:cNvPr>
          <p:cNvPicPr>
            <a:picLocks noChangeAspect="1"/>
          </p:cNvPicPr>
          <p:nvPr/>
        </p:nvPicPr>
        <p:blipFill>
          <a:blip r:embed="rId2"/>
          <a:stretch>
            <a:fillRect/>
          </a:stretch>
        </p:blipFill>
        <p:spPr>
          <a:xfrm>
            <a:off x="625150" y="167952"/>
            <a:ext cx="10739535" cy="6145596"/>
          </a:xfrm>
          <a:prstGeom prst="rect">
            <a:avLst/>
          </a:prstGeom>
        </p:spPr>
      </p:pic>
    </p:spTree>
    <p:extLst>
      <p:ext uri="{BB962C8B-B14F-4D97-AF65-F5344CB8AC3E}">
        <p14:creationId xmlns:p14="http://schemas.microsoft.com/office/powerpoint/2010/main" val="3339542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F6483046-600A-4338-BAB2-32B44601B52B}" type="slidenum">
              <a:rPr kumimoji="1" lang="ja-JP" altLang="en-US" sz="2000" smtClean="0"/>
              <a:t>6</a:t>
            </a:fld>
            <a:endParaRPr kumimoji="1" lang="ja-JP" altLang="en-US" sz="2000" dirty="0"/>
          </a:p>
        </p:txBody>
      </p:sp>
      <p:sp>
        <p:nvSpPr>
          <p:cNvPr id="4" name="コンテンツ プレースホルダー 2"/>
          <p:cNvSpPr txBox="1">
            <a:spLocks/>
          </p:cNvSpPr>
          <p:nvPr/>
        </p:nvSpPr>
        <p:spPr>
          <a:xfrm>
            <a:off x="1068387" y="309490"/>
            <a:ext cx="10058400" cy="5444197"/>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201168" lvl="1" indent="0">
              <a:buNone/>
            </a:pPr>
            <a:r>
              <a:rPr lang="en-US" altLang="ja-JP" sz="3200" b="1" dirty="0"/>
              <a:t>【</a:t>
            </a:r>
            <a:r>
              <a:rPr lang="ja-JP" altLang="en-US" sz="3200" b="1" dirty="0"/>
              <a:t>運営指導における措置</a:t>
            </a:r>
            <a:r>
              <a:rPr lang="en-US" altLang="ja-JP" sz="3200" b="1" dirty="0"/>
              <a:t>】</a:t>
            </a:r>
          </a:p>
          <a:p>
            <a:pPr marL="201168" lvl="1" indent="0">
              <a:buNone/>
            </a:pPr>
            <a:r>
              <a:rPr lang="ja-JP" altLang="en-US" sz="3200" b="1" dirty="0"/>
              <a:t>改善すべき事項が認められた場合は、口頭または文書により改善を求め、文書により改善を求めた事項に係る改善結果は書面で報告させる</a:t>
            </a:r>
            <a:endParaRPr lang="en-US" altLang="ja-JP" sz="3200" b="1" dirty="0"/>
          </a:p>
          <a:p>
            <a:pPr marL="201168" lvl="1" indent="0">
              <a:buNone/>
            </a:pPr>
            <a:r>
              <a:rPr lang="ja-JP" altLang="en-US" sz="3200" b="1" dirty="0"/>
              <a:t>また介護報酬請求について過誤調整を要すると認められた場合にあっては、自主点検の上、自主的な返還を行うよう指導する</a:t>
            </a:r>
            <a:endParaRPr lang="en-US" altLang="ja-JP" sz="3200" b="1" dirty="0"/>
          </a:p>
          <a:p>
            <a:pPr marL="201168" lvl="1" indent="0">
              <a:buNone/>
            </a:pPr>
            <a:r>
              <a:rPr lang="ja-JP" altLang="en-US" sz="3200" b="1" dirty="0"/>
              <a:t>なお、運営指導中や運営指導後に著しい運営基準違反や介護報酬請求の誤りで著しい不正な請求等と判断された場合及び高齢者虐待等により利用者等の生命又は身体の安全に危害を及ぼしている又はその疑いがあると認められる場合において、事実関係を明確にし、公正かつ適切な措置を行うため、監査を行う場合がある</a:t>
            </a:r>
          </a:p>
        </p:txBody>
      </p:sp>
    </p:spTree>
    <p:extLst>
      <p:ext uri="{BB962C8B-B14F-4D97-AF65-F5344CB8AC3E}">
        <p14:creationId xmlns:p14="http://schemas.microsoft.com/office/powerpoint/2010/main" val="118462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③制度改正関係について</a:t>
            </a:r>
            <a:br>
              <a:rPr lang="en-US" altLang="ja-JP" dirty="0"/>
            </a:br>
            <a:r>
              <a:rPr lang="ja-JP" altLang="en-US" dirty="0"/>
              <a:t>１）身体拘束の適正化に関する措置</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kumimoji="1" lang="en-US" altLang="ja-JP" sz="2800" b="1" dirty="0">
                <a:solidFill>
                  <a:srgbClr val="FF0000"/>
                </a:solidFill>
              </a:rPr>
              <a:t>※</a:t>
            </a:r>
            <a:r>
              <a:rPr kumimoji="1" lang="ja-JP" altLang="en-US" sz="2800" b="1" dirty="0">
                <a:solidFill>
                  <a:srgbClr val="FF0000"/>
                </a:solidFill>
              </a:rPr>
              <a:t>減算有（入所者全員△</a:t>
            </a:r>
            <a:r>
              <a:rPr kumimoji="1" lang="en-US" altLang="ja-JP" sz="2800" b="1" dirty="0">
                <a:solidFill>
                  <a:srgbClr val="FF0000"/>
                </a:solidFill>
              </a:rPr>
              <a:t>10/100</a:t>
            </a:r>
            <a:r>
              <a:rPr lang="ja-JP" altLang="en-US" sz="2800" b="1" dirty="0">
                <a:solidFill>
                  <a:srgbClr val="FF0000"/>
                </a:solidFill>
              </a:rPr>
              <a:t>　</a:t>
            </a:r>
            <a:r>
              <a:rPr kumimoji="1" lang="ja-JP" altLang="en-US" sz="2800" b="1" dirty="0">
                <a:solidFill>
                  <a:srgbClr val="FF0000"/>
                </a:solidFill>
              </a:rPr>
              <a:t>短期入所は△</a:t>
            </a:r>
            <a:r>
              <a:rPr kumimoji="1" lang="en-US" altLang="ja-JP" sz="2800" b="1" dirty="0">
                <a:solidFill>
                  <a:srgbClr val="FF0000"/>
                </a:solidFill>
              </a:rPr>
              <a:t>1/100</a:t>
            </a:r>
            <a:r>
              <a:rPr kumimoji="1" lang="ja-JP" altLang="en-US" sz="2800" b="1" dirty="0">
                <a:solidFill>
                  <a:srgbClr val="FF0000"/>
                </a:solidFill>
              </a:rPr>
              <a:t>）</a:t>
            </a:r>
            <a:endParaRPr kumimoji="1" lang="en-US" altLang="ja-JP" sz="2800" b="1" dirty="0">
              <a:solidFill>
                <a:srgbClr val="FF0000"/>
              </a:solidFill>
            </a:endParaRPr>
          </a:p>
          <a:p>
            <a:r>
              <a:rPr kumimoji="1" lang="ja-JP" altLang="en-US" sz="2800" b="1" dirty="0"/>
              <a:t>身体的拘束等の適正化の指針の整備や身体的拘束等の適正</a:t>
            </a:r>
            <a:r>
              <a:rPr lang="ja-JP" altLang="en-US" sz="2800" b="1" dirty="0"/>
              <a:t>化のための対策を検討する委員会の定期的な開催などの義務付け</a:t>
            </a:r>
            <a:endParaRPr lang="en-US" altLang="ja-JP" sz="2800" b="1" dirty="0"/>
          </a:p>
          <a:p>
            <a:r>
              <a:rPr kumimoji="1" lang="ja-JP" altLang="en-US" sz="2800" b="1" dirty="0"/>
              <a:t>①身体拘束等の適正化のための対策を検討する委員会を３か月に１回以上開催し、結果を介護職員へ周知徹底する</a:t>
            </a:r>
            <a:endParaRPr kumimoji="1" lang="en-US" altLang="ja-JP" sz="2800" b="1" dirty="0"/>
          </a:p>
          <a:p>
            <a:r>
              <a:rPr lang="ja-JP" altLang="en-US" sz="2800" b="1" dirty="0"/>
              <a:t>②指針の整備　③研修を定期的に開催（年２回以上）、記録を残す</a:t>
            </a:r>
            <a:endParaRPr lang="en-US" altLang="ja-JP" sz="2800" b="1" dirty="0"/>
          </a:p>
          <a:p>
            <a:r>
              <a:rPr lang="ja-JP" altLang="en-US" sz="2800" b="1" dirty="0"/>
              <a:t>④職員の新規採用時、身体的拘束等の適正化の研修、記録</a:t>
            </a:r>
            <a:endParaRPr lang="en-US" altLang="ja-JP" sz="2800" b="1" dirty="0"/>
          </a:p>
          <a:p>
            <a:r>
              <a:rPr kumimoji="1" lang="ja-JP" altLang="en-US" sz="2800" b="1" dirty="0"/>
              <a:t>⑤身体的拘束を行う場合、態様時間心身の状況、緊急やむを得ない</a:t>
            </a:r>
            <a:endParaRPr kumimoji="1" lang="en-US" altLang="ja-JP" sz="2800" b="1" dirty="0"/>
          </a:p>
          <a:p>
            <a:r>
              <a:rPr lang="ja-JP" altLang="en-US" sz="2800" b="1" dirty="0"/>
              <a:t>　</a:t>
            </a:r>
            <a:r>
              <a:rPr kumimoji="1" lang="ja-JP" altLang="en-US" sz="2800" b="1" dirty="0"/>
              <a:t>理由の記録</a:t>
            </a:r>
          </a:p>
        </p:txBody>
      </p:sp>
      <p:sp>
        <p:nvSpPr>
          <p:cNvPr id="4" name="フッター プレースホルダー 3"/>
          <p:cNvSpPr>
            <a:spLocks noGrp="1"/>
          </p:cNvSpPr>
          <p:nvPr>
            <p:ph type="ftr" sz="quarter" idx="11"/>
          </p:nvPr>
        </p:nvSpPr>
        <p:spPr/>
        <p:txBody>
          <a:bodyPr/>
          <a:lstStyle/>
          <a:p>
            <a:endParaRPr kumimoji="1" lang="ja-JP" altLang="en-US" sz="1400" dirty="0"/>
          </a:p>
        </p:txBody>
      </p:sp>
      <p:sp>
        <p:nvSpPr>
          <p:cNvPr id="6" name="スライド番号プレースホルダー 5"/>
          <p:cNvSpPr>
            <a:spLocks noGrp="1"/>
          </p:cNvSpPr>
          <p:nvPr>
            <p:ph type="sldNum" sz="quarter" idx="12"/>
          </p:nvPr>
        </p:nvSpPr>
        <p:spPr/>
        <p:txBody>
          <a:bodyPr/>
          <a:lstStyle/>
          <a:p>
            <a:fld id="{F6483046-600A-4338-BAB2-32B44601B52B}" type="slidenum">
              <a:rPr kumimoji="1" lang="ja-JP" altLang="en-US" sz="2000" smtClean="0"/>
              <a:t>7</a:t>
            </a:fld>
            <a:endParaRPr kumimoji="1" lang="ja-JP" altLang="en-US" sz="2000" dirty="0"/>
          </a:p>
        </p:txBody>
      </p:sp>
    </p:spTree>
    <p:extLst>
      <p:ext uri="{BB962C8B-B14F-4D97-AF65-F5344CB8AC3E}">
        <p14:creationId xmlns:p14="http://schemas.microsoft.com/office/powerpoint/2010/main" val="575972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20007" y="566497"/>
            <a:ext cx="10058400" cy="1384995"/>
          </a:xfrm>
          <a:prstGeom prst="rect">
            <a:avLst/>
          </a:prstGeom>
          <a:noFill/>
        </p:spPr>
        <p:txBody>
          <a:bodyPr wrap="square" rtlCol="0">
            <a:spAutoFit/>
          </a:bodyPr>
          <a:lstStyle/>
          <a:p>
            <a:r>
              <a:rPr kumimoji="1" lang="en-US" altLang="ja-JP" sz="2400" b="1" dirty="0">
                <a:solidFill>
                  <a:schemeClr val="tx1">
                    <a:lumMod val="75000"/>
                    <a:lumOff val="25000"/>
                  </a:schemeClr>
                </a:solidFill>
              </a:rPr>
              <a:t>【</a:t>
            </a:r>
            <a:r>
              <a:rPr kumimoji="1" lang="ja-JP" altLang="en-US" sz="2400" b="1" dirty="0">
                <a:solidFill>
                  <a:schemeClr val="tx1">
                    <a:lumMod val="75000"/>
                    <a:lumOff val="25000"/>
                  </a:schemeClr>
                </a:solidFill>
              </a:rPr>
              <a:t>全サービス共通</a:t>
            </a:r>
            <a:r>
              <a:rPr kumimoji="1" lang="en-US" altLang="ja-JP" sz="2400" b="1" dirty="0">
                <a:solidFill>
                  <a:schemeClr val="tx1">
                    <a:lumMod val="75000"/>
                    <a:lumOff val="25000"/>
                  </a:schemeClr>
                </a:solidFill>
              </a:rPr>
              <a:t>】</a:t>
            </a:r>
            <a:r>
              <a:rPr kumimoji="1" lang="ja-JP" altLang="en-US" sz="2400" b="1" dirty="0">
                <a:solidFill>
                  <a:schemeClr val="tx1">
                    <a:lumMod val="75000"/>
                    <a:lumOff val="25000"/>
                  </a:schemeClr>
                </a:solidFill>
              </a:rPr>
              <a:t>　</a:t>
            </a:r>
            <a:endParaRPr kumimoji="1" lang="en-US" altLang="ja-JP" sz="2400" b="1" dirty="0">
              <a:solidFill>
                <a:schemeClr val="tx1">
                  <a:lumMod val="75000"/>
                  <a:lumOff val="25000"/>
                </a:schemeClr>
              </a:solidFill>
            </a:endParaRPr>
          </a:p>
          <a:p>
            <a:r>
              <a:rPr kumimoji="1" lang="ja-JP" altLang="en-US" sz="2400" b="1" dirty="0">
                <a:solidFill>
                  <a:schemeClr val="tx1">
                    <a:lumMod val="75000"/>
                    <a:lumOff val="25000"/>
                  </a:schemeClr>
                </a:solidFill>
              </a:rPr>
              <a:t>身体的拘束等の適正化の推進</a:t>
            </a:r>
            <a:endParaRPr kumimoji="1" lang="en-US" altLang="ja-JP" sz="2400" b="1" dirty="0">
              <a:solidFill>
                <a:schemeClr val="tx1">
                  <a:lumMod val="75000"/>
                  <a:lumOff val="25000"/>
                </a:schemeClr>
              </a:solidFill>
            </a:endParaRPr>
          </a:p>
          <a:p>
            <a:endParaRPr kumimoji="1" lang="en-US" altLang="ja-JP" dirty="0"/>
          </a:p>
          <a:p>
            <a:endParaRPr kumimoji="1" lang="en-US" altLang="ja-JP" dirty="0"/>
          </a:p>
        </p:txBody>
      </p:sp>
      <p:graphicFrame>
        <p:nvGraphicFramePr>
          <p:cNvPr id="3" name="表 2"/>
          <p:cNvGraphicFramePr>
            <a:graphicFrameLocks noGrp="1"/>
          </p:cNvGraphicFramePr>
          <p:nvPr>
            <p:extLst>
              <p:ext uri="{D42A27DB-BD31-4B8C-83A1-F6EECF244321}">
                <p14:modId xmlns:p14="http://schemas.microsoft.com/office/powerpoint/2010/main" val="1299687295"/>
              </p:ext>
            </p:extLst>
          </p:nvPr>
        </p:nvGraphicFramePr>
        <p:xfrm>
          <a:off x="970671" y="1336430"/>
          <a:ext cx="10107736" cy="3622875"/>
        </p:xfrm>
        <a:graphic>
          <a:graphicData uri="http://schemas.openxmlformats.org/drawingml/2006/table">
            <a:tbl>
              <a:tblPr firstRow="1" bandRow="1">
                <a:tableStyleId>{5C22544A-7EE6-4342-B048-85BDC9FD1C3A}</a:tableStyleId>
              </a:tblPr>
              <a:tblGrid>
                <a:gridCol w="525855">
                  <a:extLst>
                    <a:ext uri="{9D8B030D-6E8A-4147-A177-3AD203B41FA5}">
                      <a16:colId xmlns:a16="http://schemas.microsoft.com/office/drawing/2014/main" val="910453412"/>
                    </a:ext>
                  </a:extLst>
                </a:gridCol>
                <a:gridCol w="3552850">
                  <a:extLst>
                    <a:ext uri="{9D8B030D-6E8A-4147-A177-3AD203B41FA5}">
                      <a16:colId xmlns:a16="http://schemas.microsoft.com/office/drawing/2014/main" val="2046955113"/>
                    </a:ext>
                  </a:extLst>
                </a:gridCol>
                <a:gridCol w="2009677">
                  <a:extLst>
                    <a:ext uri="{9D8B030D-6E8A-4147-A177-3AD203B41FA5}">
                      <a16:colId xmlns:a16="http://schemas.microsoft.com/office/drawing/2014/main" val="2270063151"/>
                    </a:ext>
                  </a:extLst>
                </a:gridCol>
                <a:gridCol w="2110705">
                  <a:extLst>
                    <a:ext uri="{9D8B030D-6E8A-4147-A177-3AD203B41FA5}">
                      <a16:colId xmlns:a16="http://schemas.microsoft.com/office/drawing/2014/main" val="2901464103"/>
                    </a:ext>
                  </a:extLst>
                </a:gridCol>
                <a:gridCol w="1908649">
                  <a:extLst>
                    <a:ext uri="{9D8B030D-6E8A-4147-A177-3AD203B41FA5}">
                      <a16:colId xmlns:a16="http://schemas.microsoft.com/office/drawing/2014/main" val="4121230641"/>
                    </a:ext>
                  </a:extLst>
                </a:gridCol>
              </a:tblGrid>
              <a:tr h="844452">
                <a:tc>
                  <a:txBody>
                    <a:bodyPr/>
                    <a:lstStyle/>
                    <a:p>
                      <a:endParaRPr kumimoji="1" lang="ja-JP" altLang="en-US" dirty="0"/>
                    </a:p>
                  </a:txBody>
                  <a:tcPr/>
                </a:tc>
                <a:tc>
                  <a:txBody>
                    <a:bodyPr/>
                    <a:lstStyle/>
                    <a:p>
                      <a:endParaRPr kumimoji="1" lang="ja-JP" altLang="en-US" dirty="0"/>
                    </a:p>
                  </a:txBody>
                  <a:tcPr/>
                </a:tc>
                <a:tc>
                  <a:txBody>
                    <a:bodyPr/>
                    <a:lstStyle/>
                    <a:p>
                      <a:r>
                        <a:rPr kumimoji="1" lang="ja-JP" altLang="en-US" sz="2000" b="1" dirty="0"/>
                        <a:t>訪問系、通所系、福祉用具系</a:t>
                      </a:r>
                    </a:p>
                  </a:txBody>
                  <a:tcPr/>
                </a:tc>
                <a:tc>
                  <a:txBody>
                    <a:bodyPr/>
                    <a:lstStyle/>
                    <a:p>
                      <a:r>
                        <a:rPr kumimoji="1" lang="ja-JP" altLang="en-US" sz="2000" b="1" dirty="0"/>
                        <a:t>短期入所系</a:t>
                      </a:r>
                    </a:p>
                  </a:txBody>
                  <a:tcPr/>
                </a:tc>
                <a:tc>
                  <a:txBody>
                    <a:bodyPr/>
                    <a:lstStyle/>
                    <a:p>
                      <a:r>
                        <a:rPr kumimoji="1" lang="ja-JP" altLang="en-US" sz="2000" b="1" dirty="0"/>
                        <a:t>居住系、施設系</a:t>
                      </a:r>
                    </a:p>
                  </a:txBody>
                  <a:tcPr/>
                </a:tc>
                <a:extLst>
                  <a:ext uri="{0D108BD9-81ED-4DB2-BD59-A6C34878D82A}">
                    <a16:rowId xmlns:a16="http://schemas.microsoft.com/office/drawing/2014/main" val="2959714357"/>
                  </a:ext>
                </a:extLst>
              </a:tr>
              <a:tr h="1245500">
                <a:tc>
                  <a:txBody>
                    <a:bodyPr/>
                    <a:lstStyle/>
                    <a:p>
                      <a:r>
                        <a:rPr kumimoji="1" lang="ja-JP" altLang="en-US" sz="1800" b="1" dirty="0">
                          <a:solidFill>
                            <a:schemeClr val="tx1">
                              <a:lumMod val="75000"/>
                              <a:lumOff val="25000"/>
                            </a:schemeClr>
                          </a:solidFill>
                        </a:rPr>
                        <a:t>①</a:t>
                      </a:r>
                    </a:p>
                  </a:txBody>
                  <a:tcPr/>
                </a:tc>
                <a:tc>
                  <a:txBody>
                    <a:bodyPr/>
                    <a:lstStyle/>
                    <a:p>
                      <a:r>
                        <a:rPr kumimoji="1" lang="ja-JP" altLang="en-US" sz="1800" b="1" dirty="0">
                          <a:solidFill>
                            <a:schemeClr val="tx1">
                              <a:lumMod val="75000"/>
                              <a:lumOff val="25000"/>
                            </a:schemeClr>
                          </a:solidFill>
                        </a:rPr>
                        <a:t>■緊急やむを得ない場合を除き、身体的拘束等を行ってはならない</a:t>
                      </a:r>
                      <a:endParaRPr kumimoji="1" lang="en-US" altLang="ja-JP" sz="1800" b="1" dirty="0">
                        <a:solidFill>
                          <a:schemeClr val="tx1">
                            <a:lumMod val="75000"/>
                            <a:lumOff val="25000"/>
                          </a:schemeClr>
                        </a:solidFill>
                      </a:endParaRPr>
                    </a:p>
                    <a:p>
                      <a:r>
                        <a:rPr kumimoji="1" lang="ja-JP" altLang="en-US" sz="1800" b="1" dirty="0">
                          <a:solidFill>
                            <a:schemeClr val="tx1">
                              <a:lumMod val="75000"/>
                              <a:lumOff val="25000"/>
                            </a:schemeClr>
                          </a:solidFill>
                        </a:rPr>
                        <a:t>■身体的拘束等を行う場合の記録を義務付け</a:t>
                      </a:r>
                      <a:endParaRPr kumimoji="1" lang="en-US" altLang="ja-JP" sz="1800" b="1" dirty="0">
                        <a:solidFill>
                          <a:schemeClr val="tx1">
                            <a:lumMod val="75000"/>
                            <a:lumOff val="25000"/>
                          </a:schemeClr>
                        </a:solidFill>
                      </a:endParaRPr>
                    </a:p>
                  </a:txBody>
                  <a:tcPr/>
                </a:tc>
                <a:tc>
                  <a:txBody>
                    <a:bodyPr/>
                    <a:lstStyle/>
                    <a:p>
                      <a:r>
                        <a:rPr kumimoji="1" lang="ja-JP" altLang="en-US" sz="1800" b="1" dirty="0">
                          <a:solidFill>
                            <a:schemeClr val="tx1">
                              <a:lumMod val="75000"/>
                              <a:lumOff val="25000"/>
                            </a:schemeClr>
                          </a:solidFill>
                        </a:rPr>
                        <a:t>今回改正により義務化</a:t>
                      </a:r>
                    </a:p>
                  </a:txBody>
                  <a:tcPr/>
                </a:tc>
                <a:tc>
                  <a:txBody>
                    <a:bodyPr/>
                    <a:lstStyle/>
                    <a:p>
                      <a:r>
                        <a:rPr kumimoji="1" lang="ja-JP" altLang="en-US" sz="1800" b="1" dirty="0">
                          <a:solidFill>
                            <a:schemeClr val="tx1">
                              <a:lumMod val="75000"/>
                              <a:lumOff val="25000"/>
                            </a:schemeClr>
                          </a:solidFill>
                        </a:rPr>
                        <a:t>改正前から義務</a:t>
                      </a:r>
                    </a:p>
                  </a:txBody>
                  <a:tcPr/>
                </a:tc>
                <a:tc>
                  <a:txBody>
                    <a:bodyPr/>
                    <a:lstStyle/>
                    <a:p>
                      <a:r>
                        <a:rPr kumimoji="1" lang="ja-JP" altLang="en-US" sz="1800" b="1" dirty="0">
                          <a:solidFill>
                            <a:schemeClr val="tx1">
                              <a:lumMod val="75000"/>
                              <a:lumOff val="25000"/>
                            </a:schemeClr>
                          </a:solidFill>
                        </a:rPr>
                        <a:t>改正前から義務</a:t>
                      </a:r>
                    </a:p>
                  </a:txBody>
                  <a:tcPr/>
                </a:tc>
                <a:extLst>
                  <a:ext uri="{0D108BD9-81ED-4DB2-BD59-A6C34878D82A}">
                    <a16:rowId xmlns:a16="http://schemas.microsoft.com/office/drawing/2014/main" val="3847566933"/>
                  </a:ext>
                </a:extLst>
              </a:tr>
              <a:tr h="1532923">
                <a:tc>
                  <a:txBody>
                    <a:bodyPr/>
                    <a:lstStyle/>
                    <a:p>
                      <a:r>
                        <a:rPr kumimoji="1" lang="ja-JP" altLang="en-US" sz="1800" b="1" dirty="0">
                          <a:solidFill>
                            <a:schemeClr val="tx1">
                              <a:lumMod val="75000"/>
                              <a:lumOff val="25000"/>
                            </a:schemeClr>
                          </a:solidFill>
                        </a:rPr>
                        <a:t>②</a:t>
                      </a:r>
                    </a:p>
                  </a:txBody>
                  <a:tcPr/>
                </a:tc>
                <a:tc>
                  <a:txBody>
                    <a:bodyPr/>
                    <a:lstStyle/>
                    <a:p>
                      <a:r>
                        <a:rPr kumimoji="1" lang="ja-JP" altLang="en-US" sz="1800" b="1" dirty="0">
                          <a:solidFill>
                            <a:schemeClr val="tx1">
                              <a:lumMod val="75000"/>
                              <a:lumOff val="25000"/>
                            </a:schemeClr>
                          </a:solidFill>
                        </a:rPr>
                        <a:t>■身体的拘束等の適正化のための措置を義務付け</a:t>
                      </a:r>
                      <a:endParaRPr kumimoji="1" lang="en-US" altLang="ja-JP" sz="1800" b="1" dirty="0">
                        <a:solidFill>
                          <a:schemeClr val="tx1">
                            <a:lumMod val="75000"/>
                            <a:lumOff val="25000"/>
                          </a:schemeClr>
                        </a:solidFill>
                      </a:endParaRPr>
                    </a:p>
                    <a:p>
                      <a:r>
                        <a:rPr kumimoji="1" lang="ja-JP" altLang="en-US" sz="1800" b="1" dirty="0">
                          <a:solidFill>
                            <a:schemeClr val="tx1">
                              <a:lumMod val="75000"/>
                              <a:lumOff val="25000"/>
                            </a:schemeClr>
                          </a:solidFill>
                        </a:rPr>
                        <a:t>・委員会の開催等（</a:t>
                      </a:r>
                      <a:r>
                        <a:rPr kumimoji="1" lang="en-US" altLang="ja-JP" sz="1800" b="1" dirty="0">
                          <a:solidFill>
                            <a:schemeClr val="tx1">
                              <a:lumMod val="75000"/>
                              <a:lumOff val="25000"/>
                            </a:schemeClr>
                          </a:solidFill>
                        </a:rPr>
                        <a:t>3</a:t>
                      </a:r>
                      <a:r>
                        <a:rPr kumimoji="1" lang="ja-JP" altLang="en-US" sz="1800" b="1" dirty="0">
                          <a:solidFill>
                            <a:schemeClr val="tx1">
                              <a:lumMod val="75000"/>
                              <a:lumOff val="25000"/>
                            </a:schemeClr>
                          </a:solidFill>
                        </a:rPr>
                        <a:t>月に</a:t>
                      </a:r>
                      <a:r>
                        <a:rPr kumimoji="1" lang="en-US" altLang="ja-JP" sz="1800" b="1" dirty="0">
                          <a:solidFill>
                            <a:schemeClr val="tx1">
                              <a:lumMod val="75000"/>
                              <a:lumOff val="25000"/>
                            </a:schemeClr>
                          </a:solidFill>
                        </a:rPr>
                        <a:t>1</a:t>
                      </a:r>
                      <a:r>
                        <a:rPr kumimoji="1" lang="ja-JP" altLang="en-US" sz="1800" b="1" dirty="0">
                          <a:solidFill>
                            <a:schemeClr val="tx1">
                              <a:lumMod val="75000"/>
                              <a:lumOff val="25000"/>
                            </a:schemeClr>
                          </a:solidFill>
                        </a:rPr>
                        <a:t>回以上）</a:t>
                      </a:r>
                      <a:endParaRPr kumimoji="1" lang="en-US" altLang="ja-JP" sz="1800" b="1" dirty="0">
                        <a:solidFill>
                          <a:schemeClr val="tx1">
                            <a:lumMod val="75000"/>
                            <a:lumOff val="25000"/>
                          </a:schemeClr>
                        </a:solidFill>
                      </a:endParaRPr>
                    </a:p>
                    <a:p>
                      <a:r>
                        <a:rPr kumimoji="1" lang="ja-JP" altLang="en-US" sz="1800" b="1" dirty="0">
                          <a:solidFill>
                            <a:schemeClr val="tx1">
                              <a:lumMod val="75000"/>
                              <a:lumOff val="25000"/>
                            </a:schemeClr>
                          </a:solidFill>
                        </a:rPr>
                        <a:t>・指針の整備</a:t>
                      </a:r>
                      <a:endParaRPr kumimoji="1" lang="en-US" altLang="ja-JP" sz="1800" b="1" dirty="0">
                        <a:solidFill>
                          <a:schemeClr val="tx1">
                            <a:lumMod val="75000"/>
                            <a:lumOff val="25000"/>
                          </a:schemeClr>
                        </a:solidFill>
                      </a:endParaRPr>
                    </a:p>
                    <a:p>
                      <a:r>
                        <a:rPr kumimoji="1" lang="ja-JP" altLang="en-US" sz="1800" b="1" dirty="0">
                          <a:solidFill>
                            <a:schemeClr val="tx1">
                              <a:lumMod val="75000"/>
                              <a:lumOff val="25000"/>
                            </a:schemeClr>
                          </a:solidFill>
                        </a:rPr>
                        <a:t>・研修の定期的な実施</a:t>
                      </a:r>
                    </a:p>
                  </a:txBody>
                  <a:tcPr/>
                </a:tc>
                <a:tc>
                  <a:txBody>
                    <a:bodyPr/>
                    <a:lstStyle/>
                    <a:p>
                      <a:r>
                        <a:rPr kumimoji="1" lang="ja-JP" altLang="en-US" sz="1800" b="1" dirty="0">
                          <a:solidFill>
                            <a:schemeClr val="tx1">
                              <a:lumMod val="75000"/>
                              <a:lumOff val="25000"/>
                            </a:schemeClr>
                          </a:solidFill>
                        </a:rPr>
                        <a:t>義務無し</a:t>
                      </a:r>
                    </a:p>
                  </a:txBody>
                  <a:tcPr/>
                </a:tc>
                <a:tc>
                  <a:txBody>
                    <a:bodyPr/>
                    <a:lstStyle/>
                    <a:p>
                      <a:r>
                        <a:rPr kumimoji="1" lang="ja-JP" altLang="en-US" sz="1800" b="1" dirty="0">
                          <a:solidFill>
                            <a:schemeClr val="tx1">
                              <a:lumMod val="75000"/>
                              <a:lumOff val="25000"/>
                            </a:schemeClr>
                          </a:solidFill>
                        </a:rPr>
                        <a:t>今回改正により義務化</a:t>
                      </a:r>
                      <a:endParaRPr kumimoji="1" lang="en-US" altLang="ja-JP" sz="1800" b="1" dirty="0">
                        <a:solidFill>
                          <a:schemeClr val="tx1">
                            <a:lumMod val="75000"/>
                            <a:lumOff val="25000"/>
                          </a:schemeClr>
                        </a:solidFill>
                      </a:endParaRPr>
                    </a:p>
                    <a:p>
                      <a:r>
                        <a:rPr kumimoji="1" lang="en-US" altLang="ja-JP" sz="1800" b="1" dirty="0">
                          <a:solidFill>
                            <a:schemeClr val="tx1">
                              <a:lumMod val="75000"/>
                              <a:lumOff val="25000"/>
                            </a:schemeClr>
                          </a:solidFill>
                        </a:rPr>
                        <a:t>※</a:t>
                      </a:r>
                      <a:r>
                        <a:rPr kumimoji="1" lang="ja-JP" altLang="en-US" sz="1800" b="1" dirty="0">
                          <a:solidFill>
                            <a:schemeClr val="tx1">
                              <a:lumMod val="75000"/>
                              <a:lumOff val="25000"/>
                            </a:schemeClr>
                          </a:solidFill>
                        </a:rPr>
                        <a:t>令和</a:t>
                      </a:r>
                      <a:r>
                        <a:rPr kumimoji="1" lang="en-US" altLang="ja-JP" sz="1800" b="1" dirty="0">
                          <a:solidFill>
                            <a:schemeClr val="tx1">
                              <a:lumMod val="75000"/>
                              <a:lumOff val="25000"/>
                            </a:schemeClr>
                          </a:solidFill>
                        </a:rPr>
                        <a:t>7</a:t>
                      </a:r>
                      <a:r>
                        <a:rPr kumimoji="1" lang="ja-JP" altLang="en-US" sz="1800" b="1" dirty="0">
                          <a:solidFill>
                            <a:schemeClr val="tx1">
                              <a:lumMod val="75000"/>
                              <a:lumOff val="25000"/>
                            </a:schemeClr>
                          </a:solidFill>
                        </a:rPr>
                        <a:t>年</a:t>
                      </a:r>
                      <a:r>
                        <a:rPr kumimoji="1" lang="en-US" altLang="ja-JP" sz="1800" b="1" dirty="0">
                          <a:solidFill>
                            <a:schemeClr val="tx1">
                              <a:lumMod val="75000"/>
                              <a:lumOff val="25000"/>
                            </a:schemeClr>
                          </a:solidFill>
                        </a:rPr>
                        <a:t>3</a:t>
                      </a:r>
                      <a:r>
                        <a:rPr kumimoji="1" lang="ja-JP" altLang="en-US" sz="1800" b="1" dirty="0">
                          <a:solidFill>
                            <a:schemeClr val="tx1">
                              <a:lumMod val="75000"/>
                              <a:lumOff val="25000"/>
                            </a:schemeClr>
                          </a:solidFill>
                        </a:rPr>
                        <a:t>月</a:t>
                      </a:r>
                      <a:r>
                        <a:rPr kumimoji="1" lang="en-US" altLang="ja-JP" sz="1800" b="1" dirty="0">
                          <a:solidFill>
                            <a:schemeClr val="tx1">
                              <a:lumMod val="75000"/>
                              <a:lumOff val="25000"/>
                            </a:schemeClr>
                          </a:solidFill>
                        </a:rPr>
                        <a:t>31</a:t>
                      </a:r>
                      <a:r>
                        <a:rPr kumimoji="1" lang="ja-JP" altLang="en-US" sz="1800" b="1" dirty="0">
                          <a:solidFill>
                            <a:schemeClr val="tx1">
                              <a:lumMod val="75000"/>
                              <a:lumOff val="25000"/>
                            </a:schemeClr>
                          </a:solidFill>
                        </a:rPr>
                        <a:t>日までは努力義務</a:t>
                      </a:r>
                    </a:p>
                  </a:txBody>
                  <a:tcPr/>
                </a:tc>
                <a:tc>
                  <a:txBody>
                    <a:bodyPr/>
                    <a:lstStyle/>
                    <a:p>
                      <a:r>
                        <a:rPr kumimoji="1" lang="ja-JP" altLang="en-US" sz="1800" b="1" dirty="0">
                          <a:solidFill>
                            <a:schemeClr val="tx1">
                              <a:lumMod val="75000"/>
                              <a:lumOff val="25000"/>
                            </a:schemeClr>
                          </a:solidFill>
                        </a:rPr>
                        <a:t>改正前から義務</a:t>
                      </a:r>
                    </a:p>
                  </a:txBody>
                  <a:tcPr/>
                </a:tc>
                <a:extLst>
                  <a:ext uri="{0D108BD9-81ED-4DB2-BD59-A6C34878D82A}">
                    <a16:rowId xmlns:a16="http://schemas.microsoft.com/office/drawing/2014/main" val="4177626562"/>
                  </a:ext>
                </a:extLst>
              </a:tr>
            </a:tbl>
          </a:graphicData>
        </a:graphic>
      </p:graphicFrame>
      <p:sp>
        <p:nvSpPr>
          <p:cNvPr id="4" name="テキスト ボックス 3"/>
          <p:cNvSpPr txBox="1"/>
          <p:nvPr/>
        </p:nvSpPr>
        <p:spPr>
          <a:xfrm>
            <a:off x="970671" y="5201713"/>
            <a:ext cx="10607040" cy="1015663"/>
          </a:xfrm>
          <a:prstGeom prst="rect">
            <a:avLst/>
          </a:prstGeom>
          <a:noFill/>
        </p:spPr>
        <p:txBody>
          <a:bodyPr wrap="square" rtlCol="0">
            <a:spAutoFit/>
          </a:bodyPr>
          <a:lstStyle/>
          <a:p>
            <a:r>
              <a:rPr kumimoji="1" lang="en-US" altLang="ja-JP" sz="2000" b="1" dirty="0">
                <a:solidFill>
                  <a:schemeClr val="tx1">
                    <a:lumMod val="75000"/>
                    <a:lumOff val="25000"/>
                  </a:schemeClr>
                </a:solidFill>
              </a:rPr>
              <a:t>【</a:t>
            </a:r>
            <a:r>
              <a:rPr kumimoji="1" lang="ja-JP" altLang="en-US" sz="2000" b="1" dirty="0">
                <a:solidFill>
                  <a:schemeClr val="tx1">
                    <a:lumMod val="75000"/>
                    <a:lumOff val="25000"/>
                  </a:schemeClr>
                </a:solidFill>
              </a:rPr>
              <a:t>短期入所系サービス★、多機能系サービス★</a:t>
            </a:r>
            <a:r>
              <a:rPr kumimoji="1" lang="en-US" altLang="ja-JP" sz="2000" b="1" dirty="0">
                <a:solidFill>
                  <a:schemeClr val="tx1">
                    <a:lumMod val="75000"/>
                    <a:lumOff val="25000"/>
                  </a:schemeClr>
                </a:solidFill>
              </a:rPr>
              <a:t>】</a:t>
            </a:r>
          </a:p>
          <a:p>
            <a:r>
              <a:rPr kumimoji="1" lang="ja-JP" altLang="en-US" sz="2000" b="1" dirty="0">
                <a:solidFill>
                  <a:schemeClr val="tx1">
                    <a:lumMod val="75000"/>
                    <a:lumOff val="25000"/>
                  </a:schemeClr>
                </a:solidFill>
              </a:rPr>
              <a:t>＜現行＞　　　　　＜改定後＞</a:t>
            </a:r>
            <a:endParaRPr kumimoji="1" lang="en-US" altLang="ja-JP" sz="2000" b="1" dirty="0">
              <a:solidFill>
                <a:schemeClr val="tx1">
                  <a:lumMod val="75000"/>
                  <a:lumOff val="25000"/>
                </a:schemeClr>
              </a:solidFill>
            </a:endParaRPr>
          </a:p>
          <a:p>
            <a:r>
              <a:rPr kumimoji="1" lang="ja-JP" altLang="en-US" sz="2000" b="1" dirty="0">
                <a:solidFill>
                  <a:schemeClr val="tx1">
                    <a:lumMod val="75000"/>
                    <a:lumOff val="25000"/>
                  </a:schemeClr>
                </a:solidFill>
              </a:rPr>
              <a:t>　　なし　　　　　　　</a:t>
            </a:r>
            <a:r>
              <a:rPr kumimoji="1" lang="ja-JP" altLang="en-US" sz="2000" b="1" dirty="0">
                <a:solidFill>
                  <a:srgbClr val="FF0000"/>
                </a:solidFill>
              </a:rPr>
              <a:t>身体拘束廃止未実施減算　所定単位数の</a:t>
            </a:r>
            <a:r>
              <a:rPr kumimoji="1" lang="en-US" altLang="ja-JP" sz="2000" b="1" dirty="0">
                <a:solidFill>
                  <a:srgbClr val="FF0000"/>
                </a:solidFill>
              </a:rPr>
              <a:t>100</a:t>
            </a:r>
            <a:r>
              <a:rPr kumimoji="1" lang="ja-JP" altLang="en-US" sz="2000" b="1" dirty="0">
                <a:solidFill>
                  <a:srgbClr val="FF0000"/>
                </a:solidFill>
              </a:rPr>
              <a:t>分の</a:t>
            </a:r>
            <a:r>
              <a:rPr kumimoji="1" lang="en-US" altLang="ja-JP" sz="2000" b="1" dirty="0">
                <a:solidFill>
                  <a:srgbClr val="FF0000"/>
                </a:solidFill>
              </a:rPr>
              <a:t>1</a:t>
            </a:r>
            <a:r>
              <a:rPr kumimoji="1" lang="ja-JP" altLang="en-US" sz="2000" b="1" dirty="0">
                <a:solidFill>
                  <a:srgbClr val="FF0000"/>
                </a:solidFill>
              </a:rPr>
              <a:t>に相当する単位数を減算</a:t>
            </a:r>
            <a:r>
              <a:rPr kumimoji="1" lang="ja-JP" altLang="en-US" sz="2000" b="1" dirty="0">
                <a:solidFill>
                  <a:schemeClr val="tx1">
                    <a:lumMod val="75000"/>
                    <a:lumOff val="25000"/>
                  </a:schemeClr>
                </a:solidFill>
              </a:rPr>
              <a:t>　　</a:t>
            </a:r>
            <a:r>
              <a:rPr kumimoji="1" lang="ja-JP" altLang="en-US" dirty="0">
                <a:solidFill>
                  <a:schemeClr val="tx1">
                    <a:lumMod val="75000"/>
                    <a:lumOff val="25000"/>
                  </a:schemeClr>
                </a:solidFill>
              </a:rPr>
              <a:t>　</a:t>
            </a:r>
          </a:p>
        </p:txBody>
      </p:sp>
      <p:sp>
        <p:nvSpPr>
          <p:cNvPr id="6" name="二等辺三角形 5"/>
          <p:cNvSpPr/>
          <p:nvPr/>
        </p:nvSpPr>
        <p:spPr>
          <a:xfrm rot="5179688">
            <a:off x="2608132" y="5751672"/>
            <a:ext cx="347618" cy="28062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sz="1400" dirty="0"/>
          </a:p>
        </p:txBody>
      </p:sp>
      <p:sp>
        <p:nvSpPr>
          <p:cNvPr id="8" name="スライド番号プレースホルダー 7"/>
          <p:cNvSpPr>
            <a:spLocks noGrp="1"/>
          </p:cNvSpPr>
          <p:nvPr>
            <p:ph type="sldNum" sz="quarter" idx="12"/>
          </p:nvPr>
        </p:nvSpPr>
        <p:spPr/>
        <p:txBody>
          <a:bodyPr/>
          <a:lstStyle/>
          <a:p>
            <a:fld id="{F6483046-600A-4338-BAB2-32B44601B52B}" type="slidenum">
              <a:rPr kumimoji="1" lang="ja-JP" altLang="en-US" sz="2000" smtClean="0"/>
              <a:t>8</a:t>
            </a:fld>
            <a:endParaRPr kumimoji="1" lang="ja-JP" altLang="en-US" sz="2000" dirty="0"/>
          </a:p>
        </p:txBody>
      </p:sp>
    </p:spTree>
    <p:extLst>
      <p:ext uri="{BB962C8B-B14F-4D97-AF65-F5344CB8AC3E}">
        <p14:creationId xmlns:p14="http://schemas.microsoft.com/office/powerpoint/2010/main" val="4124196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③制度改正関係について</a:t>
            </a:r>
            <a:br>
              <a:rPr kumimoji="1" lang="en-US" altLang="ja-JP" dirty="0"/>
            </a:br>
            <a:r>
              <a:rPr kumimoji="1" lang="ja-JP" altLang="en-US" dirty="0"/>
              <a:t>２）高齢者虐待防止の推進</a:t>
            </a:r>
          </a:p>
        </p:txBody>
      </p:sp>
      <p:sp>
        <p:nvSpPr>
          <p:cNvPr id="3" name="コンテンツ プレースホルダー 2"/>
          <p:cNvSpPr>
            <a:spLocks noGrp="1"/>
          </p:cNvSpPr>
          <p:nvPr>
            <p:ph idx="1"/>
          </p:nvPr>
        </p:nvSpPr>
        <p:spPr/>
        <p:txBody>
          <a:bodyPr>
            <a:normAutofit fontScale="85000" lnSpcReduction="10000"/>
          </a:bodyPr>
          <a:lstStyle/>
          <a:p>
            <a:r>
              <a:rPr lang="en-US" altLang="ja-JP" sz="3000" b="1" dirty="0">
                <a:solidFill>
                  <a:srgbClr val="FF0000"/>
                </a:solidFill>
              </a:rPr>
              <a:t>※</a:t>
            </a:r>
            <a:r>
              <a:rPr lang="ja-JP" altLang="en-US" sz="3000" b="1" dirty="0">
                <a:solidFill>
                  <a:srgbClr val="FF0000"/>
                </a:solidFill>
              </a:rPr>
              <a:t>減算有（入所者もしくは利用者全員△</a:t>
            </a:r>
            <a:r>
              <a:rPr lang="en-US" altLang="ja-JP" sz="3000" b="1" dirty="0">
                <a:solidFill>
                  <a:srgbClr val="FF0000"/>
                </a:solidFill>
              </a:rPr>
              <a:t>1/100</a:t>
            </a:r>
            <a:r>
              <a:rPr lang="ja-JP" altLang="en-US" sz="3000" b="1" dirty="0">
                <a:solidFill>
                  <a:srgbClr val="FF0000"/>
                </a:solidFill>
              </a:rPr>
              <a:t>）</a:t>
            </a:r>
            <a:endParaRPr lang="en-US" altLang="ja-JP" sz="3000" b="1" dirty="0">
              <a:solidFill>
                <a:srgbClr val="FF0000"/>
              </a:solidFill>
            </a:endParaRPr>
          </a:p>
          <a:p>
            <a:r>
              <a:rPr kumimoji="1" lang="ja-JP" altLang="en-US" sz="3000" b="1" dirty="0"/>
              <a:t>虐待の発生・再発を</a:t>
            </a:r>
            <a:r>
              <a:rPr lang="ja-JP" altLang="en-US" sz="3000" b="1" dirty="0"/>
              <a:t>防止するための委員会の定期的開催、指針の整備、研修（新規採用時及び年１回以上（居住系・施設系は年２回以上））の実施、担当者（委員会責任者と同一の者が望ましい）の設置を義務付け</a:t>
            </a:r>
            <a:endParaRPr lang="en-US" altLang="ja-JP" sz="3000" b="1" dirty="0"/>
          </a:p>
          <a:p>
            <a:r>
              <a:rPr lang="ja-JP" altLang="en-US" sz="3000" b="1" dirty="0"/>
              <a:t>運営規定において、虐待防止のための措置に関する事項を規定することも義務付け</a:t>
            </a:r>
            <a:endParaRPr lang="en-US" altLang="ja-JP" sz="3000" b="1" dirty="0"/>
          </a:p>
          <a:p>
            <a:r>
              <a:rPr lang="ja-JP" altLang="en-US" sz="3000" b="1" dirty="0"/>
              <a:t>高齢者虐待防止措置が未実施の場合、入所者又は利用者全員について減算となる</a:t>
            </a:r>
            <a:br>
              <a:rPr lang="en-US" altLang="ja-JP" sz="3000" b="1" dirty="0"/>
            </a:br>
            <a:endParaRPr lang="en-US" altLang="ja-JP" sz="3000" b="1" dirty="0"/>
          </a:p>
          <a:p>
            <a:r>
              <a:rPr kumimoji="1" lang="en-US" altLang="ja-JP" sz="2600" b="1" dirty="0"/>
              <a:t>※</a:t>
            </a:r>
            <a:r>
              <a:rPr kumimoji="1" lang="ja-JP" altLang="en-US" sz="2600" b="1" dirty="0"/>
              <a:t>福祉用具貸与については、３年間の経過措置期間有り</a:t>
            </a:r>
          </a:p>
        </p:txBody>
      </p:sp>
      <p:sp>
        <p:nvSpPr>
          <p:cNvPr id="4" name="フッター プレースホルダー 3"/>
          <p:cNvSpPr>
            <a:spLocks noGrp="1"/>
          </p:cNvSpPr>
          <p:nvPr>
            <p:ph type="ftr" sz="quarter" idx="11"/>
          </p:nvPr>
        </p:nvSpPr>
        <p:spPr/>
        <p:txBody>
          <a:bodyPr/>
          <a:lstStyle/>
          <a:p>
            <a:endParaRPr kumimoji="1" lang="ja-JP" altLang="en-US" sz="1400" b="1" dirty="0"/>
          </a:p>
        </p:txBody>
      </p:sp>
      <p:sp>
        <p:nvSpPr>
          <p:cNvPr id="6" name="スライド番号プレースホルダー 5"/>
          <p:cNvSpPr>
            <a:spLocks noGrp="1"/>
          </p:cNvSpPr>
          <p:nvPr>
            <p:ph type="sldNum" sz="quarter" idx="12"/>
          </p:nvPr>
        </p:nvSpPr>
        <p:spPr/>
        <p:txBody>
          <a:bodyPr/>
          <a:lstStyle/>
          <a:p>
            <a:fld id="{F6483046-600A-4338-BAB2-32B44601B52B}" type="slidenum">
              <a:rPr kumimoji="1" lang="ja-JP" altLang="en-US" sz="2000" smtClean="0"/>
              <a:t>9</a:t>
            </a:fld>
            <a:endParaRPr kumimoji="1" lang="ja-JP" altLang="en-US" sz="2000" dirty="0"/>
          </a:p>
        </p:txBody>
      </p:sp>
    </p:spTree>
    <p:extLst>
      <p:ext uri="{BB962C8B-B14F-4D97-AF65-F5344CB8AC3E}">
        <p14:creationId xmlns:p14="http://schemas.microsoft.com/office/powerpoint/2010/main" val="1784094336"/>
      </p:ext>
    </p:extLst>
  </p:cSld>
  <p:clrMapOvr>
    <a:masterClrMapping/>
  </p:clrMapOvr>
</p:sld>
</file>

<file path=ppt/theme/theme1.xml><?xml version="1.0" encoding="utf-8"?>
<a:theme xmlns:a="http://schemas.openxmlformats.org/drawingml/2006/main" name="レトロスペクト">
  <a:themeElements>
    <a:clrScheme name="レトロスペクト">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2370</TotalTime>
  <Words>5998</Words>
  <Application>Microsoft Office PowerPoint</Application>
  <PresentationFormat>ワイド画面</PresentationFormat>
  <Paragraphs>450</Paragraphs>
  <Slides>47</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47</vt:i4>
      </vt:variant>
    </vt:vector>
  </HeadingPairs>
  <TitlesOfParts>
    <vt:vector size="56" baseType="lpstr">
      <vt:lpstr>HG丸ｺﾞｼｯｸM-PRO</vt:lpstr>
      <vt:lpstr>ＭＳ Ｐゴシック</vt:lpstr>
      <vt:lpstr>ＭＳ ゴシック</vt:lpstr>
      <vt:lpstr>游ゴシック</vt:lpstr>
      <vt:lpstr>Arial</vt:lpstr>
      <vt:lpstr>Calibri</vt:lpstr>
      <vt:lpstr>Calibri Light</vt:lpstr>
      <vt:lpstr>Century</vt:lpstr>
      <vt:lpstr>レトロスペクト</vt:lpstr>
      <vt:lpstr>令和７年度 介護サービス事業所等 集団指導</vt:lpstr>
      <vt:lpstr> 　介護保険サービス事業所の運営等について 目　　次</vt:lpstr>
      <vt:lpstr>①新型コロナウィルス感染対策関係に　 　 ついて</vt:lpstr>
      <vt:lpstr>②令和６年度運営指導結果について</vt:lpstr>
      <vt:lpstr>PowerPoint プレゼンテーション</vt:lpstr>
      <vt:lpstr>PowerPoint プレゼンテーション</vt:lpstr>
      <vt:lpstr>③制度改正関係について １）身体拘束の適正化に関する措置</vt:lpstr>
      <vt:lpstr>PowerPoint プレゼンテーション</vt:lpstr>
      <vt:lpstr>③制度改正関係について ２）高齢者虐待防止の推進</vt:lpstr>
      <vt:lpstr>PowerPoint プレゼンテーション</vt:lpstr>
      <vt:lpstr>③制度改正関係について ３）業務継続計画に向けた取組の強化</vt:lpstr>
      <vt:lpstr>PowerPoint プレゼンテーション</vt:lpstr>
      <vt:lpstr>③制度改正関係について ４）介護保険施設におけるリスクマネジメントの強化</vt:lpstr>
      <vt:lpstr>③制度改正関係について ５）書面掲示の見直し・管理者の兼務</vt:lpstr>
      <vt:lpstr>③制度改正関係について ５）ハラスメント対策の強化</vt:lpstr>
      <vt:lpstr>③制度改正関係について ６）感染症対策の強化※令和6年4月～義務化</vt:lpstr>
      <vt:lpstr>PowerPoint プレゼンテーション</vt:lpstr>
      <vt:lpstr>PowerPoint プレゼンテーション</vt:lpstr>
      <vt:lpstr>PowerPoint プレゼンテーション</vt:lpstr>
      <vt:lpstr>③制度改正関係について ７）無資格者への認知症介護基礎研修受講義務付け</vt:lpstr>
      <vt:lpstr>PowerPoint プレゼンテーション</vt:lpstr>
      <vt:lpstr>③制度改正関係について ８） 栄養ケア・マネジメントの基本サービス化 　　口腔衛生管理の強化</vt:lpstr>
      <vt:lpstr>PowerPoint プレゼンテーション</vt:lpstr>
      <vt:lpstr>③制度改正関係について ９）生産性の向上を通じた働きやすい職場環境づくり</vt:lpstr>
      <vt:lpstr>③制度改正関係について １０）介護サービス情報の公表について</vt:lpstr>
      <vt:lpstr>PowerPoint プレゼンテーション</vt:lpstr>
      <vt:lpstr>④変更届等及び介護給付費算定に係る 　 体制等（加算）届の手続きについて</vt:lpstr>
      <vt:lpstr>PowerPoint プレゼンテーション</vt:lpstr>
      <vt:lpstr>⑤　処遇改善加算について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■■■令和８年度の介護職員等処遇改善加算の取得に係る処遇改善計画書の提出期限について（予定）■■■</vt:lpstr>
      <vt:lpstr>⑥　総合事業について 　　　　　　１）　通　所　型</vt:lpstr>
      <vt:lpstr>PowerPoint プレゼンテーション</vt:lpstr>
      <vt:lpstr>PowerPoint プレゼンテーション</vt:lpstr>
      <vt:lpstr>⑥　総合事業について 　　　     　２ ） 　訪  　問  　型</vt:lpstr>
      <vt:lpstr>PowerPoint プレゼンテーション</vt:lpstr>
      <vt:lpstr>⑥　総合事業について 　　　３）事業所指定・変更届出等</vt:lpstr>
      <vt:lpstr>PowerPoint プレゼンテーション</vt:lpstr>
      <vt:lpstr>⑥　総合事業について 　　　　　　４ ）　そ　の　他</vt:lpstr>
      <vt:lpstr>小美玉市独自の総合事業について</vt:lpstr>
      <vt:lpstr>⑦　令和8年度介護報酬改定について（暫定）</vt:lpstr>
      <vt:lpstr>PowerPoint プレゼンテーション</vt:lpstr>
      <vt:lpstr>PowerPoint プレゼンテーション</vt:lpstr>
    </vt:vector>
  </TitlesOfParts>
  <Company>小美玉市役所</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令和６年度 介護サービス事業所等に対する集団指導</dc:title>
  <dc:creator>浅野 徳子</dc:creator>
  <cp:lastModifiedBy>小田 しのぶ</cp:lastModifiedBy>
  <cp:revision>126</cp:revision>
  <cp:lastPrinted>2025-02-04T06:38:28Z</cp:lastPrinted>
  <dcterms:created xsi:type="dcterms:W3CDTF">2025-01-23T00:41:00Z</dcterms:created>
  <dcterms:modified xsi:type="dcterms:W3CDTF">2026-03-06T02:49:45Z</dcterms:modified>
</cp:coreProperties>
</file>